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9"/>
  </p:notesMasterIdLst>
  <p:sldIdLst>
    <p:sldId id="260" r:id="rId5"/>
    <p:sldId id="306" r:id="rId6"/>
    <p:sldId id="307" r:id="rId7"/>
    <p:sldId id="276" r:id="rId8"/>
    <p:sldId id="279" r:id="rId9"/>
    <p:sldId id="280" r:id="rId10"/>
    <p:sldId id="309" r:id="rId11"/>
    <p:sldId id="285" r:id="rId12"/>
    <p:sldId id="278" r:id="rId13"/>
    <p:sldId id="277" r:id="rId14"/>
    <p:sldId id="325" r:id="rId15"/>
    <p:sldId id="326" r:id="rId16"/>
    <p:sldId id="288" r:id="rId17"/>
    <p:sldId id="263" r:id="rId18"/>
  </p:sldIdLst>
  <p:sldSz cx="9144000" cy="5143500" type="screen16x9"/>
  <p:notesSz cx="6858000" cy="9144000"/>
  <p:defaultTextStyle>
    <a:defPPr marL="0" marR="0" indent="0" algn="l" defTabSz="342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1446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42892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14337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685783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57228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28675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00120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371566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35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B80"/>
    <a:srgbClr val="20A942"/>
    <a:srgbClr val="9EC6E8"/>
    <a:srgbClr val="2A3680"/>
    <a:srgbClr val="5DC07A"/>
    <a:srgbClr val="A6C5E5"/>
    <a:srgbClr val="AED3B5"/>
    <a:srgbClr val="F9D26F"/>
    <a:srgbClr val="F0BDA3"/>
    <a:srgbClr val="EC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042B6-9F2D-4600-AA63-5BC10C381CAE}" v="5" dt="2022-11-09T16:10:07.1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2597" autoAdjust="0"/>
  </p:normalViewPr>
  <p:slideViewPr>
    <p:cSldViewPr snapToGrid="0">
      <p:cViewPr varScale="1">
        <p:scale>
          <a:sx n="155" d="100"/>
          <a:sy n="155" d="100"/>
        </p:scale>
        <p:origin x="630" y="132"/>
      </p:cViewPr>
      <p:guideLst>
        <p:guide orient="horz" pos="735"/>
        <p:guide pos="249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46" latinLnBrk="0">
      <a:lnSpc>
        <a:spcPct val="117999"/>
      </a:lnSpc>
      <a:defRPr sz="1400">
        <a:latin typeface="+mn-lt"/>
        <a:ea typeface="+mn-ea"/>
        <a:cs typeface="+mn-cs"/>
        <a:sym typeface="Helvetica Neue"/>
      </a:defRPr>
    </a:lvl1pPr>
    <a:lvl2pPr indent="85723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46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68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892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15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37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60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783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by the </a:t>
            </a:r>
            <a:r>
              <a:rPr lang="en-GB" sz="2400" b="1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RTD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AGRI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GROW 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b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Clusters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6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81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696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bbi-europe.eu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bbi-europe.eu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bbi-europe.e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bg>
      <p:bgPr>
        <a:solidFill>
          <a:srgbClr val="A6C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">
            <a:extLst>
              <a:ext uri="{FF2B5EF4-FFF2-40B4-BE49-F238E27FC236}">
                <a16:creationId xmlns:a16="http://schemas.microsoft.com/office/drawing/2014/main" id="{2E014BD0-0594-5945-A8B3-23394EB66334}"/>
              </a:ext>
            </a:extLst>
          </p:cNvPr>
          <p:cNvSpPr/>
          <p:nvPr userDrawn="1"/>
        </p:nvSpPr>
        <p:spPr>
          <a:xfrm>
            <a:off x="1" y="0"/>
            <a:ext cx="4591079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557" extrusionOk="0">
                <a:moveTo>
                  <a:pt x="0" y="0"/>
                </a:moveTo>
                <a:lnTo>
                  <a:pt x="0" y="4107"/>
                </a:lnTo>
                <a:lnTo>
                  <a:pt x="0" y="17451"/>
                </a:lnTo>
                <a:lnTo>
                  <a:pt x="0" y="21558"/>
                </a:lnTo>
                <a:lnTo>
                  <a:pt x="8909" y="21558"/>
                </a:lnTo>
                <a:lnTo>
                  <a:pt x="8909" y="21555"/>
                </a:lnTo>
                <a:cubicBezTo>
                  <a:pt x="11878" y="21579"/>
                  <a:pt x="14855" y="20529"/>
                  <a:pt x="17120" y="18401"/>
                </a:cubicBezTo>
                <a:cubicBezTo>
                  <a:pt x="21600" y="14191"/>
                  <a:pt x="21600" y="7367"/>
                  <a:pt x="17120" y="3157"/>
                </a:cubicBezTo>
                <a:cubicBezTo>
                  <a:pt x="14855" y="1029"/>
                  <a:pt x="11878" y="-21"/>
                  <a:pt x="8909" y="3"/>
                </a:cubicBezTo>
                <a:lnTo>
                  <a:pt x="8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DFE1C-089E-4FD0-A5CF-718454690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51" y="4106639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u="none" strike="noStrike" cap="none" spc="0" baseline="0" dirty="0" smtClean="0">
                <a:solidFill>
                  <a:srgbClr val="697EB3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Name SURNAME</a:t>
            </a:r>
          </a:p>
        </p:txBody>
      </p:sp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BDF887-51C6-DB47-9F7F-55DBA75CB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" y="361980"/>
            <a:ext cx="1480015" cy="674882"/>
          </a:xfrm>
          <a:prstGeom prst="rect">
            <a:avLst/>
          </a:prstGeom>
        </p:spPr>
      </p:pic>
      <p:pic>
        <p:nvPicPr>
          <p:cNvPr id="27" name="Picture 2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D6121F5-BA4A-8F47-9EC8-C97C2938A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29" name="Picture 2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D8480F-981A-3F41-A17B-BC496BB062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3A5835-8BE2-364D-B465-78496539D5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4600137" y="-10965"/>
            <a:ext cx="4553050" cy="516666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2A3680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B25359F-6EF6-4B3C-89C3-F8A31983FE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551" y="4340202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697EB3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26F09A-5C82-4C1F-8529-BC193AC04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51" y="4580910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697EB3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5643885-9647-4796-A44F-CDF412D8C1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868" y="2004715"/>
            <a:ext cx="3759796" cy="136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6214416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34420AD-53B5-9B94-EAB4-EC864E202F2B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24063" y="-24065"/>
            <a:chExt cx="9529010" cy="1612234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CC3C9B72-1FEE-DE4C-A83E-45E34C8C64B7}"/>
                </a:ext>
              </a:extLst>
            </p:cNvPr>
            <p:cNvSpPr/>
            <p:nvPr/>
          </p:nvSpPr>
          <p:spPr>
            <a:xfrm>
              <a:off x="8111654" y="-24065"/>
              <a:ext cx="1393293" cy="16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B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29DAC804-DC7F-3B45-8541-C31F705573AC}"/>
                </a:ext>
              </a:extLst>
            </p:cNvPr>
            <p:cNvSpPr/>
            <p:nvPr/>
          </p:nvSpPr>
          <p:spPr>
            <a:xfrm>
              <a:off x="-24063" y="-24065"/>
              <a:ext cx="8144663" cy="1612234"/>
            </a:xfrm>
            <a:prstGeom prst="rect">
              <a:avLst/>
            </a:prstGeom>
            <a:solidFill>
              <a:srgbClr val="73BB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6A537657-2EBC-CE47-BD89-4B48FD96A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D4DB2581-A775-E744-BDE6-EDEABF3695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ED3B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2DB0CCE-BFCA-4F03-B4E9-52BB12F2D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1382207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D197D05-6B46-44E2-B5CA-441FF7BE26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956" y="1828801"/>
            <a:ext cx="7702675" cy="2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9CC6195-F08B-40B2-AE65-16728CA44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10EEFFF-C229-45DF-BBE7-AE0F5E405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969898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">
            <a:extLst>
              <a:ext uri="{FF2B5EF4-FFF2-40B4-BE49-F238E27FC236}">
                <a16:creationId xmlns:a16="http://schemas.microsoft.com/office/drawing/2014/main" id="{847E6F81-3CAF-C644-A0D4-0091EF3C3672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A18F5F0-37E9-1B45-A85E-AE1CF36E5AD8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290CA99D-7E85-B14C-A7A8-7954AD79EACA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FD763046-5E8A-0D4C-A444-C05EF1D1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F029C188-EDE4-CA40-BB0F-B3FD006C7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ED3B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3DD176-45EE-4BBF-9A33-8D9247DBD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15780DC-C07F-42E9-B78F-2E9A8D80C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059725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bg>
      <p:bgPr>
        <a:solidFill>
          <a:srgbClr val="73B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ircle">
            <a:extLst>
              <a:ext uri="{FF2B5EF4-FFF2-40B4-BE49-F238E27FC236}">
                <a16:creationId xmlns:a16="http://schemas.microsoft.com/office/drawing/2014/main" id="{DD37DFA3-C2CB-D445-AA1E-4013326CC2D4}"/>
              </a:ext>
            </a:extLst>
          </p:cNvPr>
          <p:cNvSpPr/>
          <p:nvPr userDrawn="1"/>
        </p:nvSpPr>
        <p:spPr>
          <a:xfrm>
            <a:off x="7407932" y="1862173"/>
            <a:ext cx="1419157" cy="1419157"/>
          </a:xfrm>
          <a:prstGeom prst="ellipse">
            <a:avLst/>
          </a:prstGeom>
          <a:solidFill>
            <a:srgbClr val="AED3B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85A42D3A-99C3-6249-A106-27D4E5C374B5}"/>
              </a:ext>
            </a:extLst>
          </p:cNvPr>
          <p:cNvSpPr/>
          <p:nvPr userDrawn="1"/>
        </p:nvSpPr>
        <p:spPr>
          <a:xfrm>
            <a:off x="-2127" y="1862331"/>
            <a:ext cx="707153" cy="141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3" h="21600" extrusionOk="0">
                <a:moveTo>
                  <a:pt x="0" y="0"/>
                </a:moveTo>
                <a:lnTo>
                  <a:pt x="0" y="21600"/>
                </a:lnTo>
                <a:cubicBezTo>
                  <a:pt x="5030" y="21591"/>
                  <a:pt x="10054" y="20538"/>
                  <a:pt x="13891" y="18438"/>
                </a:cubicBezTo>
                <a:cubicBezTo>
                  <a:pt x="21600" y="14219"/>
                  <a:pt x="21600" y="7380"/>
                  <a:pt x="13891" y="3162"/>
                </a:cubicBezTo>
                <a:cubicBezTo>
                  <a:pt x="10054" y="1062"/>
                  <a:pt x="5030" y="9"/>
                  <a:pt x="0" y="0"/>
                </a:cubicBezTo>
                <a:close/>
              </a:path>
            </a:pathLst>
          </a:custGeom>
          <a:solidFill>
            <a:srgbClr val="AED3B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4F6A0B0D-1BD5-FA4E-A712-FF99803E126B}"/>
              </a:ext>
            </a:extLst>
          </p:cNvPr>
          <p:cNvSpPr/>
          <p:nvPr userDrawn="1"/>
        </p:nvSpPr>
        <p:spPr>
          <a:xfrm>
            <a:off x="8085117" y="1862173"/>
            <a:ext cx="1066913" cy="1419157"/>
          </a:xfrm>
          <a:prstGeom prst="rect">
            <a:avLst/>
          </a:prstGeom>
          <a:solidFill>
            <a:srgbClr val="AED3B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31" name="EN Co-funded by the EU_WHITE.pdf" descr="EN Co-funded by the EU_WHITE.pdf">
            <a:extLst>
              <a:ext uri="{FF2B5EF4-FFF2-40B4-BE49-F238E27FC236}">
                <a16:creationId xmlns:a16="http://schemas.microsoft.com/office/drawing/2014/main" id="{B1A00F8A-3DC3-CE49-AD1E-034A09D58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6556" y="2616887"/>
            <a:ext cx="1228991" cy="25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BIC logo_white.png" descr="BIC logo_white.png">
            <a:extLst>
              <a:ext uri="{FF2B5EF4-FFF2-40B4-BE49-F238E27FC236}">
                <a16:creationId xmlns:a16="http://schemas.microsoft.com/office/drawing/2014/main" id="{D54D037A-9C5C-C34D-9843-7722BAD45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6556" y="2198469"/>
            <a:ext cx="1228991" cy="33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F5FAE2-D7D2-F945-89CE-C1AC845926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705" y="2248282"/>
            <a:ext cx="1653165" cy="648853"/>
          </a:xfrm>
          <a:prstGeom prst="rect">
            <a:avLst/>
          </a:prstGeom>
        </p:spPr>
      </p:pic>
      <p:sp>
        <p:nvSpPr>
          <p:cNvPr id="17" name="Circle">
            <a:extLst>
              <a:ext uri="{FF2B5EF4-FFF2-40B4-BE49-F238E27FC236}">
                <a16:creationId xmlns:a16="http://schemas.microsoft.com/office/drawing/2014/main" id="{8E77C048-1DAF-48C7-96EA-7AA3A390DE01}"/>
              </a:ext>
            </a:extLst>
          </p:cNvPr>
          <p:cNvSpPr/>
          <p:nvPr userDrawn="1"/>
        </p:nvSpPr>
        <p:spPr>
          <a:xfrm>
            <a:off x="3167665" y="1862173"/>
            <a:ext cx="1419157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4AA557CB-2988-4E77-A7B9-A7E7CAFA03D3}"/>
              </a:ext>
            </a:extLst>
          </p:cNvPr>
          <p:cNvSpPr/>
          <p:nvPr userDrawn="1"/>
        </p:nvSpPr>
        <p:spPr>
          <a:xfrm>
            <a:off x="458358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8FAA7CDA-69F0-43DD-936E-E5D8A5C8B5CD}"/>
              </a:ext>
            </a:extLst>
          </p:cNvPr>
          <p:cNvSpPr/>
          <p:nvPr userDrawn="1"/>
        </p:nvSpPr>
        <p:spPr>
          <a:xfrm>
            <a:off x="598971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5344FC36-514B-4AED-9626-0BF8AE418F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53676"/>
          <a:stretch>
            <a:fillRect/>
          </a:stretch>
        </p:blipFill>
        <p:spPr>
          <a:xfrm>
            <a:off x="4852562" y="2544882"/>
            <a:ext cx="906651" cy="2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Untitled-1.png" descr="Untitled-1.png">
            <a:extLst>
              <a:ext uri="{FF2B5EF4-FFF2-40B4-BE49-F238E27FC236}">
                <a16:creationId xmlns:a16="http://schemas.microsoft.com/office/drawing/2014/main" id="{4DC39D8D-687F-49C1-B1E2-F556F51DFA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119" y="2270037"/>
            <a:ext cx="1066913" cy="87657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ubscribe">
            <a:extLst>
              <a:ext uri="{FF2B5EF4-FFF2-40B4-BE49-F238E27FC236}">
                <a16:creationId xmlns:a16="http://schemas.microsoft.com/office/drawing/2014/main" id="{01641E06-DDD5-425B-A46D-A4932B7AAD4C}"/>
              </a:ext>
            </a:extLst>
          </p:cNvPr>
          <p:cNvSpPr txBox="1"/>
          <p:nvPr userDrawn="1"/>
        </p:nvSpPr>
        <p:spPr>
          <a:xfrm>
            <a:off x="6355462" y="2248281"/>
            <a:ext cx="687666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1050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38" name="Follow us">
            <a:extLst>
              <a:ext uri="{FF2B5EF4-FFF2-40B4-BE49-F238E27FC236}">
                <a16:creationId xmlns:a16="http://schemas.microsoft.com/office/drawing/2014/main" id="{5C74CFE6-5E5B-409C-9CDE-E54B430049B8}"/>
              </a:ext>
            </a:extLst>
          </p:cNvPr>
          <p:cNvSpPr txBox="1"/>
          <p:nvPr userDrawn="1"/>
        </p:nvSpPr>
        <p:spPr>
          <a:xfrm>
            <a:off x="4970131" y="2248281"/>
            <a:ext cx="646069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1050"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sp>
        <p:nvSpPr>
          <p:cNvPr id="39" name="info@bbieurope.eu…">
            <a:extLst>
              <a:ext uri="{FF2B5EF4-FFF2-40B4-BE49-F238E27FC236}">
                <a16:creationId xmlns:a16="http://schemas.microsoft.com/office/drawing/2014/main" id="{1CFDC022-8277-48AA-8C43-7542A0DEC5D9}"/>
              </a:ext>
            </a:extLst>
          </p:cNvPr>
          <p:cNvSpPr txBox="1"/>
          <p:nvPr userDrawn="1"/>
        </p:nvSpPr>
        <p:spPr>
          <a:xfrm>
            <a:off x="3327392" y="2460300"/>
            <a:ext cx="1099703" cy="41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850" b="0" i="0" u="none" strike="noStrike" cap="none" spc="0" normalizeH="0" baseline="0" dirty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info@cbe.europa.eu</a:t>
            </a:r>
          </a:p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850" b="0" i="0" u="none" strike="noStrike" cap="none" spc="0" normalizeH="0" baseline="0" dirty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www.cbe.europa.eu</a:t>
            </a:r>
            <a:endParaRPr sz="850" u="none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0" name="Contact us">
            <a:extLst>
              <a:ext uri="{FF2B5EF4-FFF2-40B4-BE49-F238E27FC236}">
                <a16:creationId xmlns:a16="http://schemas.microsoft.com/office/drawing/2014/main" id="{6414449C-BB8E-40CE-9329-16DAB23D4317}"/>
              </a:ext>
            </a:extLst>
          </p:cNvPr>
          <p:cNvSpPr txBox="1"/>
          <p:nvPr userDrawn="1"/>
        </p:nvSpPr>
        <p:spPr>
          <a:xfrm>
            <a:off x="3494221" y="2248281"/>
            <a:ext cx="766044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897589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bg>
      <p:bgPr>
        <a:solidFill>
          <a:srgbClr val="F0B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63465B7C-F68A-E842-BC54-87DA2D45A5B3}"/>
              </a:ext>
            </a:extLst>
          </p:cNvPr>
          <p:cNvSpPr/>
          <p:nvPr userDrawn="1"/>
        </p:nvSpPr>
        <p:spPr>
          <a:xfrm>
            <a:off x="1" y="-13100"/>
            <a:ext cx="4591079" cy="515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557" extrusionOk="0">
                <a:moveTo>
                  <a:pt x="0" y="0"/>
                </a:moveTo>
                <a:lnTo>
                  <a:pt x="0" y="4107"/>
                </a:lnTo>
                <a:lnTo>
                  <a:pt x="0" y="17451"/>
                </a:lnTo>
                <a:lnTo>
                  <a:pt x="0" y="21558"/>
                </a:lnTo>
                <a:lnTo>
                  <a:pt x="8909" y="21558"/>
                </a:lnTo>
                <a:lnTo>
                  <a:pt x="8909" y="21555"/>
                </a:lnTo>
                <a:cubicBezTo>
                  <a:pt x="11878" y="21579"/>
                  <a:pt x="14855" y="20529"/>
                  <a:pt x="17120" y="18401"/>
                </a:cubicBezTo>
                <a:cubicBezTo>
                  <a:pt x="21600" y="14191"/>
                  <a:pt x="21600" y="7367"/>
                  <a:pt x="17120" y="3157"/>
                </a:cubicBezTo>
                <a:cubicBezTo>
                  <a:pt x="14855" y="1029"/>
                  <a:pt x="11878" y="-21"/>
                  <a:pt x="8909" y="3"/>
                </a:cubicBezTo>
                <a:lnTo>
                  <a:pt x="8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47823F-39E7-4A4B-AC2D-525797E22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" y="361980"/>
            <a:ext cx="1480015" cy="67488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55BCF76-D28B-8740-92FA-A23D8B1F4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E7BE4A3-5C88-8744-B061-A9E6241C8C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05047E-22B5-1045-8BC4-1C2BE06433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9788" y="-13188"/>
            <a:ext cx="5156600" cy="5156688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418819C-0E75-B147-B39A-5F3CE62BED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4600137" y="-10965"/>
            <a:ext cx="4553050" cy="516666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DF6749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2E7E270-C573-4CC7-93DE-9012E6B77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14" name="Picture 1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21CE32C-A3FB-45E1-9011-C09C25308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33DAE7-D81B-4794-9B33-F586ECCBEC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51" y="4106639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u="none" strike="noStrike" cap="none" spc="0" baseline="0" dirty="0" smtClean="0">
                <a:solidFill>
                  <a:srgbClr val="DF6749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40103C-4883-452B-9F89-BA6E037562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551" y="4340202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DF6749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B09A64-9B7D-4B4E-AD33-06B933106B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51" y="4580910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DF6749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0B8C221-95E1-42D2-B784-045A1B339E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868" y="2004715"/>
            <a:ext cx="3759796" cy="136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rgbClr val="DF6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5578693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bg>
      <p:bgPr>
        <a:solidFill>
          <a:srgbClr val="F0B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0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DF674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416751-30C5-4040-97F2-484F52F01F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6844640-DCBE-4F66-819C-6E7A39F32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6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93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246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BADE82D-A63A-A24D-9BE1-6DC35FD967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5361824" y="743221"/>
            <a:ext cx="3786557" cy="3786557"/>
          </a:xfrm>
          <a:prstGeom prst="flowChartDelay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DF6749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99F6536C-7E2E-BE4F-99F8-07810F182FB7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BEC3ED21-93D9-2044-886B-71D098227CB4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81CD9678-0554-834C-99CA-4659FB024290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6B9CBE9A-FFBD-F249-849B-6084605EF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DDD44F07-FE19-904E-80C0-1EC1C2563D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0BDA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21327C-BB69-4192-A1DB-936849DCC2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98060A3-F423-4E79-88FB-8E8142A8FD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1B2BB4D-C77A-4E4F-8155-0DF4595B4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092" y="181812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DF6749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D5BCB6-9389-4604-BECC-B8A58E10A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2293599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425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BB78B34-521A-4D6C-9EAF-2E8533C604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092" y="2711923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32756C3-5796-49BA-ACC7-FCFCB7373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092" y="310405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100010" indent="-100010">
              <a:buFont typeface="Arial" panose="020B0604020202020204" pitchFamily="34" charset="0"/>
              <a:buChar char="•"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209538972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">
            <a:extLst>
              <a:ext uri="{FF2B5EF4-FFF2-40B4-BE49-F238E27FC236}">
                <a16:creationId xmlns:a16="http://schemas.microsoft.com/office/drawing/2014/main" id="{E1C6C838-47AF-A442-B300-8477589B1D31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7945C99-9D47-BB48-BE1D-55C18926562F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92744EA6-2269-0746-97E8-F2CAA2066BB2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E4BDE227-7C15-1E4C-B98C-F0BCD32F2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BB342C62-3E06-4E41-9366-E10DE8EB91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0BDA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3145DB0-9E54-4E60-9E2F-AD3B19ABB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FE8B53-842D-40BE-B21C-226952953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94229-245C-4331-A0C2-3B54C252A3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1382207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3CCE54-4AC3-49B3-ADF5-00A906DDAB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956" y="1828801"/>
            <a:ext cx="7702675" cy="2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0851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">
            <a:extLst>
              <a:ext uri="{FF2B5EF4-FFF2-40B4-BE49-F238E27FC236}">
                <a16:creationId xmlns:a16="http://schemas.microsoft.com/office/drawing/2014/main" id="{99F6536C-7E2E-BE4F-99F8-07810F182FB7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BEC3ED21-93D9-2044-886B-71D098227CB4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81CD9678-0554-834C-99CA-4659FB024290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6B9CBE9A-FFBD-F249-849B-6084605EF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943977CB-7483-0143-8EF4-5BBB13EA29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0BDA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836FAE5-31EE-4D3D-9E12-E28C997E2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EF5C5B-E64E-4F8E-B375-D951537C83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35575147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bg>
      <p:bgPr>
        <a:solidFill>
          <a:srgbClr val="DF6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>
            <a:extLst>
              <a:ext uri="{FF2B5EF4-FFF2-40B4-BE49-F238E27FC236}">
                <a16:creationId xmlns:a16="http://schemas.microsoft.com/office/drawing/2014/main" id="{987BF510-26AB-FC4C-BFF6-951177213CB9}"/>
              </a:ext>
            </a:extLst>
          </p:cNvPr>
          <p:cNvSpPr/>
          <p:nvPr userDrawn="1"/>
        </p:nvSpPr>
        <p:spPr>
          <a:xfrm>
            <a:off x="7407932" y="1862173"/>
            <a:ext cx="1419157" cy="1419157"/>
          </a:xfrm>
          <a:prstGeom prst="ellipse">
            <a:avLst/>
          </a:prstGeom>
          <a:solidFill>
            <a:srgbClr val="F0BDA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CC8616B3-9A26-7146-8D32-4265B577C842}"/>
              </a:ext>
            </a:extLst>
          </p:cNvPr>
          <p:cNvSpPr/>
          <p:nvPr userDrawn="1"/>
        </p:nvSpPr>
        <p:spPr>
          <a:xfrm>
            <a:off x="-2127" y="1862331"/>
            <a:ext cx="707153" cy="141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3" h="21600" extrusionOk="0">
                <a:moveTo>
                  <a:pt x="0" y="0"/>
                </a:moveTo>
                <a:lnTo>
                  <a:pt x="0" y="21600"/>
                </a:lnTo>
                <a:cubicBezTo>
                  <a:pt x="5030" y="21591"/>
                  <a:pt x="10054" y="20538"/>
                  <a:pt x="13891" y="18438"/>
                </a:cubicBezTo>
                <a:cubicBezTo>
                  <a:pt x="21600" y="14219"/>
                  <a:pt x="21600" y="7380"/>
                  <a:pt x="13891" y="3162"/>
                </a:cubicBezTo>
                <a:cubicBezTo>
                  <a:pt x="10054" y="1062"/>
                  <a:pt x="5030" y="9"/>
                  <a:pt x="0" y="0"/>
                </a:cubicBezTo>
                <a:close/>
              </a:path>
            </a:pathLst>
          </a:custGeom>
          <a:solidFill>
            <a:srgbClr val="F0BDA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D8D21FFF-5C8E-8441-990C-EA25C696D169}"/>
              </a:ext>
            </a:extLst>
          </p:cNvPr>
          <p:cNvSpPr/>
          <p:nvPr userDrawn="1"/>
        </p:nvSpPr>
        <p:spPr>
          <a:xfrm>
            <a:off x="8085117" y="1862173"/>
            <a:ext cx="1066913" cy="1419157"/>
          </a:xfrm>
          <a:prstGeom prst="rect">
            <a:avLst/>
          </a:prstGeom>
          <a:solidFill>
            <a:srgbClr val="F0BDA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6" name="EN Co-funded by the EU_WHITE.pdf" descr="EN Co-funded by the EU_WHITE.pdf">
            <a:extLst>
              <a:ext uri="{FF2B5EF4-FFF2-40B4-BE49-F238E27FC236}">
                <a16:creationId xmlns:a16="http://schemas.microsoft.com/office/drawing/2014/main" id="{3D0638C8-04EA-7940-B14C-72855332D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6556" y="2616887"/>
            <a:ext cx="1228991" cy="25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BIC logo_white.png" descr="BIC logo_white.png">
            <a:extLst>
              <a:ext uri="{FF2B5EF4-FFF2-40B4-BE49-F238E27FC236}">
                <a16:creationId xmlns:a16="http://schemas.microsoft.com/office/drawing/2014/main" id="{F809C7B6-D8A1-F946-93CF-C5D9CAD48A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6556" y="2198469"/>
            <a:ext cx="1228991" cy="33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624D95-83EC-0745-8845-82136FEE27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705" y="2248282"/>
            <a:ext cx="1653165" cy="648853"/>
          </a:xfrm>
          <a:prstGeom prst="rect">
            <a:avLst/>
          </a:prstGeom>
        </p:spPr>
      </p:pic>
      <p:sp>
        <p:nvSpPr>
          <p:cNvPr id="17" name="Circle">
            <a:extLst>
              <a:ext uri="{FF2B5EF4-FFF2-40B4-BE49-F238E27FC236}">
                <a16:creationId xmlns:a16="http://schemas.microsoft.com/office/drawing/2014/main" id="{FF3FEFBF-9BA0-440E-8B64-DC1FDF738D1D}"/>
              </a:ext>
            </a:extLst>
          </p:cNvPr>
          <p:cNvSpPr/>
          <p:nvPr userDrawn="1"/>
        </p:nvSpPr>
        <p:spPr>
          <a:xfrm>
            <a:off x="3167665" y="1862173"/>
            <a:ext cx="1419157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3A896667-72AE-4837-BE0D-D20C8AB384A9}"/>
              </a:ext>
            </a:extLst>
          </p:cNvPr>
          <p:cNvSpPr/>
          <p:nvPr userDrawn="1"/>
        </p:nvSpPr>
        <p:spPr>
          <a:xfrm>
            <a:off x="458358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A05DB4B1-9503-4A03-85CB-39A57CE439E9}"/>
              </a:ext>
            </a:extLst>
          </p:cNvPr>
          <p:cNvSpPr/>
          <p:nvPr userDrawn="1"/>
        </p:nvSpPr>
        <p:spPr>
          <a:xfrm>
            <a:off x="598971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35" name="Image" descr="Image">
            <a:extLst>
              <a:ext uri="{FF2B5EF4-FFF2-40B4-BE49-F238E27FC236}">
                <a16:creationId xmlns:a16="http://schemas.microsoft.com/office/drawing/2014/main" id="{6F6D718D-05BB-4933-AAEB-846F98C55F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53676"/>
          <a:stretch>
            <a:fillRect/>
          </a:stretch>
        </p:blipFill>
        <p:spPr>
          <a:xfrm>
            <a:off x="4852562" y="2544882"/>
            <a:ext cx="906651" cy="2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Untitled-1.png" descr="Untitled-1.png">
            <a:extLst>
              <a:ext uri="{FF2B5EF4-FFF2-40B4-BE49-F238E27FC236}">
                <a16:creationId xmlns:a16="http://schemas.microsoft.com/office/drawing/2014/main" id="{524D6E0B-1723-4BC8-8DAC-2537C1CB3A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119" y="2270037"/>
            <a:ext cx="1066913" cy="87657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ubscribe">
            <a:extLst>
              <a:ext uri="{FF2B5EF4-FFF2-40B4-BE49-F238E27FC236}">
                <a16:creationId xmlns:a16="http://schemas.microsoft.com/office/drawing/2014/main" id="{AC5EE380-4479-4AC4-BBB2-DEDA3D9C2549}"/>
              </a:ext>
            </a:extLst>
          </p:cNvPr>
          <p:cNvSpPr txBox="1"/>
          <p:nvPr userDrawn="1"/>
        </p:nvSpPr>
        <p:spPr>
          <a:xfrm>
            <a:off x="6356742" y="2248281"/>
            <a:ext cx="687666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38" name="Follow us">
            <a:extLst>
              <a:ext uri="{FF2B5EF4-FFF2-40B4-BE49-F238E27FC236}">
                <a16:creationId xmlns:a16="http://schemas.microsoft.com/office/drawing/2014/main" id="{BB1DE655-0ED6-455E-9B11-042DFE4AAE41}"/>
              </a:ext>
            </a:extLst>
          </p:cNvPr>
          <p:cNvSpPr txBox="1"/>
          <p:nvPr userDrawn="1"/>
        </p:nvSpPr>
        <p:spPr>
          <a:xfrm>
            <a:off x="4967616" y="2248281"/>
            <a:ext cx="646069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sp>
        <p:nvSpPr>
          <p:cNvPr id="39" name="info@bbieurope.eu…">
            <a:extLst>
              <a:ext uri="{FF2B5EF4-FFF2-40B4-BE49-F238E27FC236}">
                <a16:creationId xmlns:a16="http://schemas.microsoft.com/office/drawing/2014/main" id="{EB104F08-0F38-49CC-A91E-EF74F245B78A}"/>
              </a:ext>
            </a:extLst>
          </p:cNvPr>
          <p:cNvSpPr txBox="1"/>
          <p:nvPr userDrawn="1"/>
        </p:nvSpPr>
        <p:spPr>
          <a:xfrm>
            <a:off x="3395177" y="2460300"/>
            <a:ext cx="944203" cy="41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info@cbe.europa.eu</a:t>
            </a:r>
          </a:p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www.cbe.europa.eu</a:t>
            </a:r>
            <a:endParaRPr sz="750" u="none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0" name="Contact us">
            <a:extLst>
              <a:ext uri="{FF2B5EF4-FFF2-40B4-BE49-F238E27FC236}">
                <a16:creationId xmlns:a16="http://schemas.microsoft.com/office/drawing/2014/main" id="{BB0DEDF0-CAAD-4D7B-B5CA-7039DB9C403B}"/>
              </a:ext>
            </a:extLst>
          </p:cNvPr>
          <p:cNvSpPr txBox="1"/>
          <p:nvPr userDrawn="1"/>
        </p:nvSpPr>
        <p:spPr>
          <a:xfrm>
            <a:off x="3484256" y="2248281"/>
            <a:ext cx="766044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543799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A6C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0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697EB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5F518E-A496-418B-A47E-5875C6A94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AACC3B-DB99-44F0-B43B-317F80AA3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6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93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841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29CA93C-495D-43D4-AF2D-13E55B8C53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092" y="181812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697EB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1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17C733-EC1C-4882-A06B-AEC517331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2293599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425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8102130-1AD3-493A-9F36-169757139F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092" y="2711923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950FFCF-9A0E-4AE0-B83E-9A2943AA57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092" y="310405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100010" indent="-100010">
              <a:buFont typeface="Arial" panose="020B0604020202020204" pitchFamily="34" charset="0"/>
              <a:buChar char="•"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Bullets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7EA3854C-8EFC-D44D-B122-E22146CC1C0D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CD40A45-12D6-8E4F-895F-B7D9F522BCC4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2268ADF4-32AD-284A-A885-8F5320B41964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6D4563-29F8-594A-9019-27C7E2FCA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D2FEEBE-F34E-7948-99EA-90D5975C0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AF0AD49E-06F5-4444-940C-4D11B87C9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F538E4FE-E7C3-B843-BCD5-D1022F315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6C5E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91A3A8-6D6F-1641-94B4-F6101DF1BF2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5361824" y="743221"/>
            <a:ext cx="3786557" cy="3786557"/>
          </a:xfrm>
          <a:prstGeom prst="flowChartDelay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697EB3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342083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17C733-EC1C-4882-A06B-AEC517331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1382207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1DC7AA0A-3340-6547-9EE9-0E491CEF3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6C5E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F37A9EE2-5092-6C4C-8422-BC74D361941F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2AD2B0B-3C54-4E4C-ACE5-37949C1DB9A5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23E0F6AE-7F30-7847-B845-6FBBCCF4A26D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EE5CF637-212B-B64D-8580-C08415127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A619286-C76E-4AFA-936B-9B55A85DB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3D48269-4467-4490-B293-247723327D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3F4A53B-C4E6-45E8-9F61-CAB03CD48B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956" y="1828801"/>
            <a:ext cx="7702675" cy="2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6903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1DC7AA0A-3340-6547-9EE9-0E491CEF3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6C5E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F37A9EE2-5092-6C4C-8422-BC74D361941F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2AD2B0B-3C54-4E4C-ACE5-37949C1DB9A5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23E0F6AE-7F30-7847-B845-6FBBCCF4A26D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EE5CF637-212B-B64D-8580-C08415127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5176EB1-40E5-41A5-9F4C-4D726E99F3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CEC00F6-290B-4D6A-8691-ACC1DEF865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3324370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697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">
            <a:extLst>
              <a:ext uri="{FF2B5EF4-FFF2-40B4-BE49-F238E27FC236}">
                <a16:creationId xmlns:a16="http://schemas.microsoft.com/office/drawing/2014/main" id="{9A83ECDB-A18F-46A4-831A-FC0D90E7A0A2}"/>
              </a:ext>
            </a:extLst>
          </p:cNvPr>
          <p:cNvSpPr/>
          <p:nvPr userDrawn="1"/>
        </p:nvSpPr>
        <p:spPr>
          <a:xfrm>
            <a:off x="3167665" y="1862173"/>
            <a:ext cx="1419157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0E1C0755-DDED-4D3B-94EB-1FBE02BD342D}"/>
              </a:ext>
            </a:extLst>
          </p:cNvPr>
          <p:cNvSpPr/>
          <p:nvPr userDrawn="1"/>
        </p:nvSpPr>
        <p:spPr>
          <a:xfrm>
            <a:off x="458358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52533953-60AD-44B1-A5DA-29555E04E79C}"/>
              </a:ext>
            </a:extLst>
          </p:cNvPr>
          <p:cNvSpPr/>
          <p:nvPr userDrawn="1"/>
        </p:nvSpPr>
        <p:spPr>
          <a:xfrm>
            <a:off x="598971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B0611F4-5BE4-41A4-8CC2-1AD4BDDDE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3676"/>
          <a:stretch>
            <a:fillRect/>
          </a:stretch>
        </p:blipFill>
        <p:spPr>
          <a:xfrm>
            <a:off x="4852562" y="2544882"/>
            <a:ext cx="906651" cy="2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Untitled-1.png" descr="Untitled-1.png">
            <a:extLst>
              <a:ext uri="{FF2B5EF4-FFF2-40B4-BE49-F238E27FC236}">
                <a16:creationId xmlns:a16="http://schemas.microsoft.com/office/drawing/2014/main" id="{D044E220-B013-42BC-9957-C69F681DF0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7119" y="2270037"/>
            <a:ext cx="1066913" cy="8765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0F59CA6A-FD23-432E-B0A2-A0E171795BBF}"/>
              </a:ext>
            </a:extLst>
          </p:cNvPr>
          <p:cNvSpPr/>
          <p:nvPr userDrawn="1"/>
        </p:nvSpPr>
        <p:spPr>
          <a:xfrm>
            <a:off x="7407932" y="1862173"/>
            <a:ext cx="1419157" cy="1419157"/>
          </a:xfrm>
          <a:prstGeom prst="ellipse">
            <a:avLst/>
          </a:prstGeom>
          <a:solidFill>
            <a:srgbClr val="A6C5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7B29211-5EBE-47D1-9C2E-89B2F0003E54}"/>
              </a:ext>
            </a:extLst>
          </p:cNvPr>
          <p:cNvSpPr/>
          <p:nvPr userDrawn="1"/>
        </p:nvSpPr>
        <p:spPr>
          <a:xfrm>
            <a:off x="-2127" y="1862331"/>
            <a:ext cx="707153" cy="141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3" h="21600" extrusionOk="0">
                <a:moveTo>
                  <a:pt x="0" y="0"/>
                </a:moveTo>
                <a:lnTo>
                  <a:pt x="0" y="21600"/>
                </a:lnTo>
                <a:cubicBezTo>
                  <a:pt x="5030" y="21591"/>
                  <a:pt x="10054" y="20538"/>
                  <a:pt x="13891" y="18438"/>
                </a:cubicBezTo>
                <a:cubicBezTo>
                  <a:pt x="21600" y="14219"/>
                  <a:pt x="21600" y="7380"/>
                  <a:pt x="13891" y="3162"/>
                </a:cubicBezTo>
                <a:cubicBezTo>
                  <a:pt x="10054" y="1062"/>
                  <a:pt x="5030" y="9"/>
                  <a:pt x="0" y="0"/>
                </a:cubicBezTo>
                <a:close/>
              </a:path>
            </a:pathLst>
          </a:custGeom>
          <a:solidFill>
            <a:srgbClr val="A6C5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81E2E9C-6615-4B80-9BF3-0BE79C62B5DA}"/>
              </a:ext>
            </a:extLst>
          </p:cNvPr>
          <p:cNvSpPr/>
          <p:nvPr userDrawn="1"/>
        </p:nvSpPr>
        <p:spPr>
          <a:xfrm>
            <a:off x="8085117" y="1862173"/>
            <a:ext cx="1066913" cy="1419157"/>
          </a:xfrm>
          <a:prstGeom prst="rect">
            <a:avLst/>
          </a:prstGeom>
          <a:solidFill>
            <a:srgbClr val="A6C5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EN Co-funded by the EU_WHITE.pdf" descr="EN Co-funded by the EU_WHITE.pdf">
            <a:extLst>
              <a:ext uri="{FF2B5EF4-FFF2-40B4-BE49-F238E27FC236}">
                <a16:creationId xmlns:a16="http://schemas.microsoft.com/office/drawing/2014/main" id="{2A03FE6E-DD61-4EBE-B04D-CA7A1878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6556" y="2616887"/>
            <a:ext cx="1228991" cy="2578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ubscribe">
            <a:extLst>
              <a:ext uri="{FF2B5EF4-FFF2-40B4-BE49-F238E27FC236}">
                <a16:creationId xmlns:a16="http://schemas.microsoft.com/office/drawing/2014/main" id="{2B5664EE-756D-4817-928B-953E3E13D687}"/>
              </a:ext>
            </a:extLst>
          </p:cNvPr>
          <p:cNvSpPr txBox="1"/>
          <p:nvPr userDrawn="1"/>
        </p:nvSpPr>
        <p:spPr>
          <a:xfrm>
            <a:off x="6356742" y="2248281"/>
            <a:ext cx="687666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8" name="Follow us">
            <a:extLst>
              <a:ext uri="{FF2B5EF4-FFF2-40B4-BE49-F238E27FC236}">
                <a16:creationId xmlns:a16="http://schemas.microsoft.com/office/drawing/2014/main" id="{3A145373-4699-42A6-A772-22379656FF9F}"/>
              </a:ext>
            </a:extLst>
          </p:cNvPr>
          <p:cNvSpPr txBox="1"/>
          <p:nvPr userDrawn="1"/>
        </p:nvSpPr>
        <p:spPr>
          <a:xfrm>
            <a:off x="4967616" y="2248281"/>
            <a:ext cx="646069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pic>
        <p:nvPicPr>
          <p:cNvPr id="15" name="BIC logo_white.png" descr="BIC logo_white.png">
            <a:extLst>
              <a:ext uri="{FF2B5EF4-FFF2-40B4-BE49-F238E27FC236}">
                <a16:creationId xmlns:a16="http://schemas.microsoft.com/office/drawing/2014/main" id="{C9AF7E19-4300-4426-839A-61C64A21E8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6556" y="2198469"/>
            <a:ext cx="1228991" cy="337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info@bbieurope.eu…">
            <a:extLst>
              <a:ext uri="{FF2B5EF4-FFF2-40B4-BE49-F238E27FC236}">
                <a16:creationId xmlns:a16="http://schemas.microsoft.com/office/drawing/2014/main" id="{530A89E4-7152-C840-BC0B-E17968ED4B1D}"/>
              </a:ext>
            </a:extLst>
          </p:cNvPr>
          <p:cNvSpPr txBox="1"/>
          <p:nvPr userDrawn="1"/>
        </p:nvSpPr>
        <p:spPr>
          <a:xfrm>
            <a:off x="3395177" y="2460300"/>
            <a:ext cx="944203" cy="41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info@cbe.europa.eu</a:t>
            </a:r>
          </a:p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www.cbe.europa.eu</a:t>
            </a:r>
            <a:endParaRPr sz="750" u="none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8" name="Contact us">
            <a:extLst>
              <a:ext uri="{FF2B5EF4-FFF2-40B4-BE49-F238E27FC236}">
                <a16:creationId xmlns:a16="http://schemas.microsoft.com/office/drawing/2014/main" id="{755A867F-C9AA-644D-8D9E-1C8BAF317DAB}"/>
              </a:ext>
            </a:extLst>
          </p:cNvPr>
          <p:cNvSpPr txBox="1"/>
          <p:nvPr userDrawn="1"/>
        </p:nvSpPr>
        <p:spPr>
          <a:xfrm>
            <a:off x="3484256" y="2248281"/>
            <a:ext cx="766044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7146A7-9828-4943-816C-8435834937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3705" y="2248282"/>
            <a:ext cx="1653165" cy="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55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AED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AA8840C1-FA3A-E442-A269-AC0913500636}"/>
              </a:ext>
            </a:extLst>
          </p:cNvPr>
          <p:cNvSpPr/>
          <p:nvPr userDrawn="1"/>
        </p:nvSpPr>
        <p:spPr>
          <a:xfrm>
            <a:off x="-8312" y="0"/>
            <a:ext cx="4591079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557" extrusionOk="0">
                <a:moveTo>
                  <a:pt x="0" y="0"/>
                </a:moveTo>
                <a:lnTo>
                  <a:pt x="0" y="4107"/>
                </a:lnTo>
                <a:lnTo>
                  <a:pt x="0" y="17451"/>
                </a:lnTo>
                <a:lnTo>
                  <a:pt x="0" y="21558"/>
                </a:lnTo>
                <a:lnTo>
                  <a:pt x="8909" y="21558"/>
                </a:lnTo>
                <a:lnTo>
                  <a:pt x="8909" y="21555"/>
                </a:lnTo>
                <a:cubicBezTo>
                  <a:pt x="11878" y="21579"/>
                  <a:pt x="14855" y="20529"/>
                  <a:pt x="17120" y="18401"/>
                </a:cubicBezTo>
                <a:cubicBezTo>
                  <a:pt x="21600" y="14191"/>
                  <a:pt x="21600" y="7367"/>
                  <a:pt x="17120" y="3157"/>
                </a:cubicBezTo>
                <a:cubicBezTo>
                  <a:pt x="14855" y="1029"/>
                  <a:pt x="11878" y="-21"/>
                  <a:pt x="8909" y="3"/>
                </a:cubicBezTo>
                <a:lnTo>
                  <a:pt x="8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EC5E215-57D6-4C40-805A-381F7DDEF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" y="361980"/>
            <a:ext cx="1480015" cy="67488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F64D21A-6417-B342-9E3E-1685DBB3E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AC375EC-35F0-904D-AC9A-6D64D083A0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2AA3E38-08ED-5F4E-9A4B-EF2DA339ED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4582636" y="0"/>
            <a:ext cx="4561363" cy="514350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73BB80"/>
                </a:solidFill>
                <a:latin typeface="Oakes Grotesk" pitchFamily="2" charset="0"/>
              </a:defRPr>
            </a:lvl1pPr>
          </a:lstStyle>
          <a:p>
            <a:r>
              <a:rPr lang="en-PT" dirty="0"/>
              <a:t>Click to insert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FF9EC0-9D46-453F-A047-92F470CDE3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51" y="4106639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u="none" strike="noStrike" cap="none" spc="0" baseline="0" dirty="0" smtClean="0">
                <a:solidFill>
                  <a:srgbClr val="73BB8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C65FE1-081A-42A8-A2FE-8FFB82C29F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551" y="4340202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73BB8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EDE3EB2-FC8C-40C9-87D0-527C4EB7A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51" y="4580910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73BB8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B5F4FC7-5529-485C-936C-8ECBC76964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868" y="2004715"/>
            <a:ext cx="3759796" cy="136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8779402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solidFill>
          <a:srgbClr val="AED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0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73BB8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C9FFCE-1164-4219-9216-8E1685D6E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7420B0-81F2-4808-9685-A83F3EB4C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6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93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0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F8A9B03-37FA-7E4A-ABF6-674CBA05D1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5361824" y="743221"/>
            <a:ext cx="3786557" cy="3786557"/>
          </a:xfrm>
          <a:prstGeom prst="flowChartDelay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73BB80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847E6F81-3CAF-C644-A0D4-0091EF3C3672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A18F5F0-37E9-1B45-A85E-AE1CF36E5AD8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290CA99D-7E85-B14C-A7A8-7954AD79EACA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07FEBB19-A433-A446-8277-A5E4AF20F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ED3B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1C41502-0338-43F5-86A9-1C838EAAD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092" y="181812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73BB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859D9ED-3743-4568-AD74-DE89728566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2293599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425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AAF7881-DB84-442B-9376-97689F6A9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092" y="2711923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F87E135-7C9C-4D42-AF3F-9A93F3EA5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092" y="310405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100010" indent="-100010">
              <a:buFont typeface="Arial" panose="020B0604020202020204" pitchFamily="34" charset="0"/>
              <a:buChar char="•"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Bullets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01CB3DB-D22F-49E3-89B1-8A47ACB0D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3F3A747-B099-4B87-9716-D04228597D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EE85FD9B-86C7-4371-87E8-59F352317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76888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0" r:id="rId3"/>
    <p:sldLayoutId id="2147483662" r:id="rId4"/>
    <p:sldLayoutId id="2147483665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66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0" r:id="rId18"/>
  </p:sldLayoutIdLst>
  <p:transition spd="med"/>
  <p:txStyles>
    <p:titleStyle>
      <a:lvl1pPr marL="0" marR="0" indent="0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7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8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5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594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189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783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378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566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160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754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348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7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8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5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sv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sv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30.svg"/><Relationship Id="rId4" Type="http://schemas.openxmlformats.org/officeDocument/2006/relationships/image" Target="../media/image58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svg"/><Relationship Id="rId7" Type="http://schemas.openxmlformats.org/officeDocument/2006/relationships/image" Target="../media/image30.svg"/><Relationship Id="rId12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72.svg"/><Relationship Id="rId5" Type="http://schemas.openxmlformats.org/officeDocument/2006/relationships/image" Target="../media/image55.svg"/><Relationship Id="rId10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7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sv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image" Target="../media/image35.png"/><Relationship Id="rId7" Type="http://schemas.openxmlformats.org/officeDocument/2006/relationships/image" Target="../media/image27.emf"/><Relationship Id="rId12" Type="http://schemas.openxmlformats.org/officeDocument/2006/relationships/image" Target="../media/image29.png"/><Relationship Id="rId2" Type="http://schemas.openxmlformats.org/officeDocument/2006/relationships/image" Target="../media/image28.emf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svg"/><Relationship Id="rId11" Type="http://schemas.openxmlformats.org/officeDocument/2006/relationships/image" Target="../media/image40.sv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6.svg"/><Relationship Id="rId9" Type="http://schemas.openxmlformats.org/officeDocument/2006/relationships/image" Target="../media/image32.sv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1.emf"/><Relationship Id="rId3" Type="http://schemas.openxmlformats.org/officeDocument/2006/relationships/image" Target="../media/image45.emf"/><Relationship Id="rId7" Type="http://schemas.openxmlformats.org/officeDocument/2006/relationships/image" Target="../media/image38.svg"/><Relationship Id="rId12" Type="http://schemas.openxmlformats.org/officeDocument/2006/relationships/image" Target="../media/image5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image" Target="../media/image49.svg"/><Relationship Id="rId5" Type="http://schemas.openxmlformats.org/officeDocument/2006/relationships/image" Target="../media/image47.emf"/><Relationship Id="rId10" Type="http://schemas.openxmlformats.org/officeDocument/2006/relationships/image" Target="../media/image48.png"/><Relationship Id="rId4" Type="http://schemas.openxmlformats.org/officeDocument/2006/relationships/image" Target="../media/image46.emf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emf"/><Relationship Id="rId11" Type="http://schemas.openxmlformats.org/officeDocument/2006/relationships/image" Target="../media/image54.png"/><Relationship Id="rId5" Type="http://schemas.openxmlformats.org/officeDocument/2006/relationships/image" Target="../media/image52.emf"/><Relationship Id="rId10" Type="http://schemas.openxmlformats.org/officeDocument/2006/relationships/image" Target="../media/image34.svg"/><Relationship Id="rId4" Type="http://schemas.openxmlformats.org/officeDocument/2006/relationships/image" Target="../media/image32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AC9C2-845E-4730-ACB6-DD13CE7E2D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7868" y="1786086"/>
            <a:ext cx="3569975" cy="1902750"/>
          </a:xfrm>
        </p:spPr>
        <p:txBody>
          <a:bodyPr/>
          <a:lstStyle/>
          <a:p>
            <a:r>
              <a:rPr lang="en-US" sz="3200" b="1" dirty="0">
                <a:solidFill>
                  <a:srgbClr val="2A3680"/>
                </a:solidFill>
              </a:rPr>
              <a:t>A competitive bioeconomy     for a sustainable future</a:t>
            </a:r>
          </a:p>
        </p:txBody>
      </p:sp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A4069A50-1952-FA03-EE6A-F12E6837B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Placeholder 24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3A04553A-430A-661E-150D-7CCC1841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90951" y="0"/>
            <a:ext cx="4553050" cy="516666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128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8AB5B745-1FB4-0387-6480-9DD09924D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sz="900" dirty="0"/>
              <a:t>04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7AAF5BB-EDA8-0AF1-3B99-D8D49DC290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134543-6468-F972-2AAC-58BE290DC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08" y="938791"/>
            <a:ext cx="3968362" cy="342900"/>
          </a:xfrm>
        </p:spPr>
        <p:txBody>
          <a:bodyPr>
            <a:normAutofit/>
          </a:bodyPr>
          <a:lstStyle/>
          <a:p>
            <a:r>
              <a:rPr lang="en-GB" sz="1800" b="1" dirty="0"/>
              <a:t>Building on the success of BBI JU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B87E9A6-3EC9-6B89-857D-24A0118BF230}"/>
              </a:ext>
            </a:extLst>
          </p:cNvPr>
          <p:cNvSpPr txBox="1"/>
          <p:nvPr/>
        </p:nvSpPr>
        <p:spPr>
          <a:xfrm>
            <a:off x="299907" y="1247185"/>
            <a:ext cx="249502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6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146AF-1E37-AF37-34D3-13DAC4F25C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86062790-A6E5-63DF-A8F2-3023D110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61" y="2845758"/>
            <a:ext cx="221136" cy="1105680"/>
          </a:xfrm>
          <a:prstGeom prst="rect">
            <a:avLst/>
          </a:prstGeom>
        </p:spPr>
      </p:pic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28E4CA5B-90FA-28A1-0585-3C09AF7D5149}"/>
              </a:ext>
            </a:extLst>
          </p:cNvPr>
          <p:cNvCxnSpPr>
            <a:cxnSpLocks/>
          </p:cNvCxnSpPr>
          <p:nvPr/>
        </p:nvCxnSpPr>
        <p:spPr>
          <a:xfrm>
            <a:off x="1604791" y="2016747"/>
            <a:ext cx="1457246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3A4FB268-072D-116B-B128-6A00B260538E}"/>
              </a:ext>
            </a:extLst>
          </p:cNvPr>
          <p:cNvCxnSpPr>
            <a:cxnSpLocks/>
          </p:cNvCxnSpPr>
          <p:nvPr/>
        </p:nvCxnSpPr>
        <p:spPr>
          <a:xfrm>
            <a:off x="1604791" y="4299889"/>
            <a:ext cx="1333476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C4F4C7C4-429F-E79A-A017-038A77F62604}"/>
              </a:ext>
            </a:extLst>
          </p:cNvPr>
          <p:cNvCxnSpPr>
            <a:cxnSpLocks/>
          </p:cNvCxnSpPr>
          <p:nvPr/>
        </p:nvCxnSpPr>
        <p:spPr>
          <a:xfrm>
            <a:off x="2022320" y="3618065"/>
            <a:ext cx="749972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63207FB-D830-D677-77FC-82882561EB62}"/>
              </a:ext>
            </a:extLst>
          </p:cNvPr>
          <p:cNvSpPr txBox="1"/>
          <p:nvPr/>
        </p:nvSpPr>
        <p:spPr>
          <a:xfrm>
            <a:off x="6837154" y="4513391"/>
            <a:ext cx="1804393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defTabSz="342849" hangingPunct="1">
              <a:defRPr/>
            </a:pPr>
            <a:r>
              <a:rPr lang="en-GB" i="1" kern="1200" dirty="0">
                <a:solidFill>
                  <a:srgbClr val="4D4D4D"/>
                </a:solidFill>
                <a:latin typeface="Arial" panose="020B0604020202020204"/>
              </a:rPr>
              <a:t>Data: CORDA, June 2021</a:t>
            </a:r>
            <a:endParaRPr lang="en-IE" i="1" kern="1200" dirty="0">
              <a:solidFill>
                <a:srgbClr val="4D4D4D"/>
              </a:solidFill>
              <a:latin typeface="Arial" panose="020B0604020202020204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491A71F-981F-9007-26B4-7D70A15332C1}"/>
              </a:ext>
            </a:extLst>
          </p:cNvPr>
          <p:cNvSpPr txBox="1"/>
          <p:nvPr/>
        </p:nvSpPr>
        <p:spPr>
          <a:xfrm>
            <a:off x="6672334" y="2838184"/>
            <a:ext cx="1551432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1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companies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62B763A5-7D91-A796-E36C-6FA9C2FD5E61}"/>
              </a:ext>
            </a:extLst>
          </p:cNvPr>
          <p:cNvSpPr txBox="1"/>
          <p:nvPr/>
        </p:nvSpPr>
        <p:spPr>
          <a:xfrm>
            <a:off x="6672334" y="3128076"/>
            <a:ext cx="1853402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10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organizations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76B85A9-1949-FD53-7894-EC492C3BB78B}"/>
              </a:ext>
            </a:extLst>
          </p:cNvPr>
          <p:cNvSpPr txBox="1"/>
          <p:nvPr/>
        </p:nvSpPr>
        <p:spPr>
          <a:xfrm>
            <a:off x="6672334" y="3716820"/>
            <a:ext cx="1226858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1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AFBC0A1-81D2-F4FC-8897-326457D8383C}"/>
              </a:ext>
            </a:extLst>
          </p:cNvPr>
          <p:cNvSpPr txBox="1"/>
          <p:nvPr/>
        </p:nvSpPr>
        <p:spPr>
          <a:xfrm>
            <a:off x="6324159" y="2229516"/>
            <a:ext cx="166271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2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BBI JU funding per type of beneficiary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5362456-19CC-CA35-055E-8BD3220576A0}"/>
              </a:ext>
            </a:extLst>
          </p:cNvPr>
          <p:cNvSpPr txBox="1"/>
          <p:nvPr/>
        </p:nvSpPr>
        <p:spPr>
          <a:xfrm>
            <a:off x="852570" y="1801640"/>
            <a:ext cx="87766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769A56D-BA0D-4678-71B6-858DF60B949B}"/>
              </a:ext>
            </a:extLst>
          </p:cNvPr>
          <p:cNvSpPr txBox="1"/>
          <p:nvPr/>
        </p:nvSpPr>
        <p:spPr>
          <a:xfrm>
            <a:off x="852571" y="2608135"/>
            <a:ext cx="121599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1,055 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164C966-AA26-B94B-756F-86823928FC5C}"/>
              </a:ext>
            </a:extLst>
          </p:cNvPr>
          <p:cNvSpPr txBox="1"/>
          <p:nvPr/>
        </p:nvSpPr>
        <p:spPr>
          <a:xfrm>
            <a:off x="852569" y="3403770"/>
            <a:ext cx="142827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€822 </a:t>
            </a:r>
            <a:r>
              <a:rPr lang="en-US" sz="140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BBI JU funding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CE3487E-FF94-E133-FB92-D900CFA6EF53}"/>
              </a:ext>
            </a:extLst>
          </p:cNvPr>
          <p:cNvSpPr txBox="1"/>
          <p:nvPr/>
        </p:nvSpPr>
        <p:spPr>
          <a:xfrm>
            <a:off x="853595" y="4097893"/>
            <a:ext cx="102099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40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</a:p>
        </p:txBody>
      </p:sp>
      <p:pic>
        <p:nvPicPr>
          <p:cNvPr id="73" name="Gráfico 72">
            <a:extLst>
              <a:ext uri="{FF2B5EF4-FFF2-40B4-BE49-F238E27FC236}">
                <a16:creationId xmlns:a16="http://schemas.microsoft.com/office/drawing/2014/main" id="{DB26DDFC-CA36-DB0E-803E-0D6D69534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53" y="4138086"/>
            <a:ext cx="379235" cy="379235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FC93CB1B-4C87-0BFF-25CA-BF996C57B0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505" y="1881679"/>
            <a:ext cx="375690" cy="379235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BCCA8DC9-7AEB-ED71-4F1B-2D30D87CA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398" y="2646553"/>
            <a:ext cx="368601" cy="375690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081464D6-75C4-A3D6-1FF2-786381D578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505" y="3502277"/>
            <a:ext cx="375690" cy="258730"/>
          </a:xfrm>
          <a:prstGeom prst="rect">
            <a:avLst/>
          </a:prstGeom>
        </p:spPr>
      </p:pic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790CE332-E195-F493-F056-434B10F2BB65}"/>
              </a:ext>
            </a:extLst>
          </p:cNvPr>
          <p:cNvCxnSpPr>
            <a:cxnSpLocks/>
          </p:cNvCxnSpPr>
          <p:nvPr/>
        </p:nvCxnSpPr>
        <p:spPr>
          <a:xfrm>
            <a:off x="2022320" y="2847457"/>
            <a:ext cx="749972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25E42EC-5648-D194-81ED-5CB06604E010}"/>
              </a:ext>
            </a:extLst>
          </p:cNvPr>
          <p:cNvGrpSpPr/>
          <p:nvPr/>
        </p:nvGrpSpPr>
        <p:grpSpPr>
          <a:xfrm>
            <a:off x="2313025" y="1359768"/>
            <a:ext cx="4085693" cy="3639049"/>
            <a:chOff x="2313025" y="1359768"/>
            <a:chExt cx="4085693" cy="3639049"/>
          </a:xfrm>
        </p:grpSpPr>
        <p:pic>
          <p:nvPicPr>
            <p:cNvPr id="56" name="Gráfico 55">
              <a:extLst>
                <a:ext uri="{FF2B5EF4-FFF2-40B4-BE49-F238E27FC236}">
                  <a16:creationId xmlns:a16="http://schemas.microsoft.com/office/drawing/2014/main" id="{125DAD28-A3C0-A02A-9239-1B81D01E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13025" y="1359768"/>
              <a:ext cx="4085693" cy="3639049"/>
            </a:xfrm>
            <a:prstGeom prst="rect">
              <a:avLst/>
            </a:prstGeom>
          </p:spPr>
        </p:pic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CF690E76-92CD-20DF-A752-3FD93397D811}"/>
                </a:ext>
              </a:extLst>
            </p:cNvPr>
            <p:cNvSpPr txBox="1"/>
            <p:nvPr/>
          </p:nvSpPr>
          <p:spPr>
            <a:xfrm>
              <a:off x="3430815" y="3344185"/>
              <a:ext cx="790559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65.2% </a:t>
              </a:r>
              <a:endParaRPr lang="pt-PT" sz="120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6E249882-39B7-1C3E-A203-A494438E7AD2}"/>
                </a:ext>
              </a:extLst>
            </p:cNvPr>
            <p:cNvSpPr txBox="1"/>
            <p:nvPr/>
          </p:nvSpPr>
          <p:spPr>
            <a:xfrm>
              <a:off x="4833827" y="3104526"/>
              <a:ext cx="63214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18% </a:t>
              </a:r>
              <a:endParaRPr lang="pt-PT" sz="120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23D013B4-9218-4AAD-B094-E031F1AC6377}"/>
                </a:ext>
              </a:extLst>
            </p:cNvPr>
            <p:cNvSpPr txBox="1"/>
            <p:nvPr/>
          </p:nvSpPr>
          <p:spPr>
            <a:xfrm>
              <a:off x="4604474" y="2420416"/>
              <a:ext cx="63214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11.5% </a:t>
              </a:r>
              <a:endParaRPr lang="pt-PT" sz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Conexão Reta 63">
              <a:extLst>
                <a:ext uri="{FF2B5EF4-FFF2-40B4-BE49-F238E27FC236}">
                  <a16:creationId xmlns:a16="http://schemas.microsoft.com/office/drawing/2014/main" id="{A4FA28E3-7E65-DA19-B0F5-AD1011D392D7}"/>
                </a:ext>
              </a:extLst>
            </p:cNvPr>
            <p:cNvCxnSpPr/>
            <p:nvPr/>
          </p:nvCxnSpPr>
          <p:spPr>
            <a:xfrm flipV="1">
              <a:off x="4481313" y="1681700"/>
              <a:ext cx="82653" cy="644088"/>
            </a:xfrm>
            <a:prstGeom prst="line">
              <a:avLst/>
            </a:prstGeom>
            <a:noFill/>
            <a:ln w="12700" cap="flat">
              <a:solidFill>
                <a:srgbClr val="2A368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43150D8B-5A5C-7D39-E9A7-F1AD1CF9E12F}"/>
                </a:ext>
              </a:extLst>
            </p:cNvPr>
            <p:cNvSpPr txBox="1"/>
            <p:nvPr/>
          </p:nvSpPr>
          <p:spPr>
            <a:xfrm>
              <a:off x="4305561" y="1404736"/>
              <a:ext cx="63214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5.3% </a:t>
              </a:r>
              <a:endParaRPr lang="pt-PT" sz="120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A40DD5C-7DE0-CBC3-F097-B6811D914B43}"/>
              </a:ext>
            </a:extLst>
          </p:cNvPr>
          <p:cNvSpPr txBox="1"/>
          <p:nvPr/>
        </p:nvSpPr>
        <p:spPr>
          <a:xfrm>
            <a:off x="6672333" y="3426928"/>
            <a:ext cx="2213678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1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 establishments</a:t>
            </a:r>
          </a:p>
        </p:txBody>
      </p:sp>
    </p:spTree>
    <p:extLst>
      <p:ext uri="{BB962C8B-B14F-4D97-AF65-F5344CB8AC3E}">
        <p14:creationId xmlns:p14="http://schemas.microsoft.com/office/powerpoint/2010/main" val="1988523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0A6AAF-27BC-4F5A-B6C1-3160574B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16" y="0"/>
            <a:ext cx="8537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68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CF200-2AAA-4023-BFD2-3AE1D2B9D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336A3-C0B0-4DD3-A75B-9603BF0C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25" y="0"/>
            <a:ext cx="8622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51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95BDA51E-D732-0D99-18F7-D00FC6B7A4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sz="900"/>
              <a:t>13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DC61A41-E115-AF6F-360A-3C841D7F7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CBB8BC2-5D8B-DEA0-373B-2AD3B4F62BDC}"/>
              </a:ext>
            </a:extLst>
          </p:cNvPr>
          <p:cNvSpPr txBox="1">
            <a:spLocks/>
          </p:cNvSpPr>
          <p:nvPr/>
        </p:nvSpPr>
        <p:spPr>
          <a:xfrm>
            <a:off x="407748" y="938789"/>
            <a:ext cx="3819984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fr-BE" sz="1800" b="1" dirty="0"/>
              <a:t>More information</a:t>
            </a:r>
            <a:endParaRPr lang="en-GB" sz="1800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DEACD1-3C80-B149-6828-83E430F6A3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9B0D4E-46E1-2A0A-24C3-C672EE03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9129" y="1435673"/>
            <a:ext cx="1074769" cy="107476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E106895-75F4-02B2-C546-A96B376A9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4769" y="1440853"/>
            <a:ext cx="1054461" cy="1064409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C292506D-9632-AD60-1BEF-8F5E1CEC1224}"/>
              </a:ext>
            </a:extLst>
          </p:cNvPr>
          <p:cNvSpPr txBox="1"/>
          <p:nvPr/>
        </p:nvSpPr>
        <p:spPr>
          <a:xfrm>
            <a:off x="3683715" y="2628277"/>
            <a:ext cx="1776569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 </a:t>
            </a:r>
            <a:r>
              <a:rPr lang="en-GB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 Member</a:t>
            </a:r>
            <a:endParaRPr lang="en-IE" sz="1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E05018B-89DA-6EB1-3E63-B46D4C6B719A}"/>
              </a:ext>
            </a:extLst>
          </p:cNvPr>
          <p:cNvSpPr txBox="1"/>
          <p:nvPr/>
        </p:nvSpPr>
        <p:spPr>
          <a:xfrm>
            <a:off x="5980032" y="2628277"/>
            <a:ext cx="227490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  <a:r>
              <a:rPr lang="en-GB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Funding and Tender portal</a:t>
            </a:r>
            <a:endParaRPr lang="pt-PT" sz="1400" b="1" u="sng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69E4766-4BC6-FAB6-A0D8-756FC34D128D}"/>
              </a:ext>
            </a:extLst>
          </p:cNvPr>
          <p:cNvSpPr txBox="1"/>
          <p:nvPr/>
        </p:nvSpPr>
        <p:spPr>
          <a:xfrm>
            <a:off x="1102750" y="2628277"/>
            <a:ext cx="1847527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 to </a:t>
            </a:r>
          </a:p>
          <a:p>
            <a:pPr lvl="0"/>
            <a:r>
              <a:rPr lang="en-GB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 JU newsletter</a:t>
            </a:r>
            <a:endParaRPr lang="en-IE" sz="1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E8478F59-A075-EF4E-2CED-2E26FC2A1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0102" y="1602972"/>
            <a:ext cx="1074769" cy="740171"/>
          </a:xfrm>
          <a:prstGeom prst="rect">
            <a:avLst/>
          </a:prstGeom>
        </p:spPr>
      </p:pic>
      <p:pic>
        <p:nvPicPr>
          <p:cNvPr id="3" name="Gráfico 43">
            <a:extLst>
              <a:ext uri="{FF2B5EF4-FFF2-40B4-BE49-F238E27FC236}">
                <a16:creationId xmlns:a16="http://schemas.microsoft.com/office/drawing/2014/main" id="{F52DE6E8-C909-A909-A7D3-2C9C479D44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2404" y="3456777"/>
            <a:ext cx="768218" cy="768218"/>
          </a:xfrm>
          <a:prstGeom prst="rect">
            <a:avLst/>
          </a:prstGeom>
        </p:spPr>
      </p:pic>
      <p:pic>
        <p:nvPicPr>
          <p:cNvPr id="7" name="Gráfico 45">
            <a:extLst>
              <a:ext uri="{FF2B5EF4-FFF2-40B4-BE49-F238E27FC236}">
                <a16:creationId xmlns:a16="http://schemas.microsoft.com/office/drawing/2014/main" id="{393D502F-0189-A82D-2E0D-98F4E50DB1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377" y="3456777"/>
            <a:ext cx="768218" cy="768218"/>
          </a:xfrm>
          <a:prstGeom prst="rect">
            <a:avLst/>
          </a:prstGeom>
        </p:spPr>
      </p:pic>
      <p:sp>
        <p:nvSpPr>
          <p:cNvPr id="8" name="CaixaDeTexto 34">
            <a:extLst>
              <a:ext uri="{FF2B5EF4-FFF2-40B4-BE49-F238E27FC236}">
                <a16:creationId xmlns:a16="http://schemas.microsoft.com/office/drawing/2014/main" id="{E2551E6F-783A-B128-80C7-3ECA721F0AC9}"/>
              </a:ext>
            </a:extLst>
          </p:cNvPr>
          <p:cNvSpPr txBox="1"/>
          <p:nvPr/>
        </p:nvSpPr>
        <p:spPr>
          <a:xfrm>
            <a:off x="1250337" y="4292617"/>
            <a:ext cx="1552352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cbe.europa.eu</a:t>
            </a:r>
            <a:endParaRPr lang="en-IE" sz="11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34">
            <a:extLst>
              <a:ext uri="{FF2B5EF4-FFF2-40B4-BE49-F238E27FC236}">
                <a16:creationId xmlns:a16="http://schemas.microsoft.com/office/drawing/2014/main" id="{EC79213A-0B24-EB8D-6793-968F41B431B7}"/>
              </a:ext>
            </a:extLst>
          </p:cNvPr>
          <p:cNvSpPr txBox="1"/>
          <p:nvPr/>
        </p:nvSpPr>
        <p:spPr>
          <a:xfrm>
            <a:off x="3795823" y="4292617"/>
            <a:ext cx="1552352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biconsortium.eu</a:t>
            </a:r>
            <a:endParaRPr lang="en-IE" sz="11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4">
            <a:extLst>
              <a:ext uri="{FF2B5EF4-FFF2-40B4-BE49-F238E27FC236}">
                <a16:creationId xmlns:a16="http://schemas.microsoft.com/office/drawing/2014/main" id="{FCC2443C-4E54-2C66-A06C-94FCE9531985}"/>
              </a:ext>
            </a:extLst>
          </p:cNvPr>
          <p:cNvSpPr txBox="1"/>
          <p:nvPr/>
        </p:nvSpPr>
        <p:spPr>
          <a:xfrm>
            <a:off x="6341310" y="4292617"/>
            <a:ext cx="1552352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europa.eu/!jH76RF</a:t>
            </a:r>
            <a:endParaRPr lang="en-IE" sz="11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12D8AA65-F94B-03AA-A172-45CEA6B378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70" y="3387157"/>
            <a:ext cx="907458" cy="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920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7364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DE66B1-786A-4979-9A36-E2B4857196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900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83A99-B2B1-4EE0-8ABC-281EC7A52E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competitive bioeconomy for a sustainable future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402C9D-C2D0-4221-BDCA-335F40C43B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9F011F-DF83-436B-C882-247FD1A1F517}"/>
              </a:ext>
            </a:extLst>
          </p:cNvPr>
          <p:cNvSpPr txBox="1">
            <a:spLocks/>
          </p:cNvSpPr>
          <p:nvPr/>
        </p:nvSpPr>
        <p:spPr>
          <a:xfrm>
            <a:off x="411293" y="1976173"/>
            <a:ext cx="3963660" cy="71823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marR="0" indent="0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85783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14378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2972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71566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160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754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348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1800" b="1" dirty="0"/>
              <a:t>Advancing a competitive bioeconomy for a sustainable future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5FDF54-0CE8-24C8-8170-F64D2C1E409D}"/>
              </a:ext>
            </a:extLst>
          </p:cNvPr>
          <p:cNvSpPr txBox="1"/>
          <p:nvPr/>
        </p:nvSpPr>
        <p:spPr>
          <a:xfrm>
            <a:off x="411293" y="2960254"/>
            <a:ext cx="6015466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 JU is funding projects that deliver bio-based solutions – materials and products made from waste and biomass – in an innovative, sustainable and circular way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F15611E4-CD45-0358-7DFA-18CFA29A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11" y="0"/>
            <a:ext cx="4552950" cy="31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27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4BC348CE-CF84-4E5E-A4E5-BAF79312F29D}"/>
              </a:ext>
            </a:extLst>
          </p:cNvPr>
          <p:cNvSpPr/>
          <p:nvPr/>
        </p:nvSpPr>
        <p:spPr>
          <a:xfrm>
            <a:off x="5994758" y="416643"/>
            <a:ext cx="1122265" cy="1122265"/>
          </a:xfrm>
          <a:prstGeom prst="ellipse">
            <a:avLst/>
          </a:prstGeom>
          <a:solidFill>
            <a:srgbClr val="F9D26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4DB52-E598-42F8-B32C-8354A28C462C}"/>
              </a:ext>
            </a:extLst>
          </p:cNvPr>
          <p:cNvSpPr/>
          <p:nvPr/>
        </p:nvSpPr>
        <p:spPr>
          <a:xfrm>
            <a:off x="6789414" y="1368449"/>
            <a:ext cx="1122265" cy="1122265"/>
          </a:xfrm>
          <a:prstGeom prst="ellipse">
            <a:avLst/>
          </a:prstGeom>
          <a:solidFill>
            <a:srgbClr val="F9D26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4A2122-B78A-783D-39E8-C49B33B94F31}"/>
              </a:ext>
            </a:extLst>
          </p:cNvPr>
          <p:cNvSpPr txBox="1">
            <a:spLocks/>
          </p:cNvSpPr>
          <p:nvPr/>
        </p:nvSpPr>
        <p:spPr>
          <a:xfrm>
            <a:off x="404132" y="797850"/>
            <a:ext cx="2828183" cy="84987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1800" b="1" dirty="0"/>
              <a:t>Circular Bio-based Europe Joint Undertaking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DC85E-6610-4A85-AF5B-B84E80B3D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900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F913F-2CA5-475A-A672-0F8637FF3E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2A31C3-E409-E357-795B-5D2C95365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530BF7-9A54-967F-68F5-380854417753}"/>
              </a:ext>
            </a:extLst>
          </p:cNvPr>
          <p:cNvGrpSpPr/>
          <p:nvPr/>
        </p:nvGrpSpPr>
        <p:grpSpPr>
          <a:xfrm>
            <a:off x="3232315" y="611916"/>
            <a:ext cx="4866527" cy="4400708"/>
            <a:chOff x="2979209" y="570549"/>
            <a:chExt cx="4995467" cy="4517306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D33715CE-04E5-58C5-404F-9C710901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634" y="3462592"/>
              <a:ext cx="2617204" cy="500208"/>
            </a:xfrm>
            <a:prstGeom prst="rect">
              <a:avLst/>
            </a:prstGeom>
          </p:spPr>
        </p:pic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E77DEB73-4253-99D8-FCE8-0E4ABDEDD06B}"/>
                </a:ext>
              </a:extLst>
            </p:cNvPr>
            <p:cNvGrpSpPr/>
            <p:nvPr/>
          </p:nvGrpSpPr>
          <p:grpSpPr>
            <a:xfrm>
              <a:off x="3512634" y="2112837"/>
              <a:ext cx="3029809" cy="663456"/>
              <a:chOff x="1728635" y="2405672"/>
              <a:chExt cx="3096731" cy="678110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6F11FB-BB4A-D1E4-12B7-1742F25BF0B5}"/>
                  </a:ext>
                </a:extLst>
              </p:cNvPr>
              <p:cNvSpPr txBox="1"/>
              <p:nvPr/>
            </p:nvSpPr>
            <p:spPr>
              <a:xfrm>
                <a:off x="2564394" y="2405672"/>
                <a:ext cx="2260972" cy="678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GB" sz="1200" b="1" kern="1200" dirty="0">
                    <a:solidFill>
                      <a:srgbClr val="2A36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European Union</a:t>
                </a:r>
              </a:p>
              <a:p>
                <a:pPr algn="l"/>
                <a:r>
                  <a:rPr lang="en-GB" sz="1200" kern="1200" dirty="0">
                    <a:solidFill>
                      <a:srgbClr val="2A36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Represented by the </a:t>
                </a:r>
                <a:r>
                  <a:rPr lang="en-GB" sz="1200" b="1" kern="1200" dirty="0">
                    <a:solidFill>
                      <a:srgbClr val="2A36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European Commission</a:t>
                </a:r>
              </a:p>
            </p:txBody>
          </p:sp>
          <p:pic>
            <p:nvPicPr>
              <p:cNvPr id="55" name="Imagem 54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2C57CA0B-8379-5BE9-193C-ACFC4E0D9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19"/>
              <a:stretch/>
            </p:blipFill>
            <p:spPr>
              <a:xfrm>
                <a:off x="1728635" y="2448442"/>
                <a:ext cx="856035" cy="590930"/>
              </a:xfrm>
              <a:prstGeom prst="rect">
                <a:avLst/>
              </a:prstGeom>
            </p:spPr>
          </p:pic>
        </p:grp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83255855-AA3C-272B-F4AB-7DACC5F4A5EB}"/>
                </a:ext>
              </a:extLst>
            </p:cNvPr>
            <p:cNvSpPr txBox="1"/>
            <p:nvPr/>
          </p:nvSpPr>
          <p:spPr>
            <a:xfrm>
              <a:off x="4666932" y="2950573"/>
              <a:ext cx="4453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2400" b="1" i="0" u="none" strike="noStrike" cap="none" spc="0" normalizeH="0" baseline="0" dirty="0">
                  <a:ln>
                    <a:noFill/>
                  </a:ln>
                  <a:solidFill>
                    <a:srgbClr val="2A368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+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7F5E8F9-BB12-FFC4-A0A7-C5DE7079AE72}"/>
                </a:ext>
              </a:extLst>
            </p:cNvPr>
            <p:cNvSpPr/>
            <p:nvPr/>
          </p:nvSpPr>
          <p:spPr>
            <a:xfrm>
              <a:off x="6430718" y="3935855"/>
              <a:ext cx="1152000" cy="1152000"/>
            </a:xfrm>
            <a:prstGeom prst="ellipse">
              <a:avLst/>
            </a:prstGeom>
            <a:solidFill>
              <a:srgbClr val="F9D26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5538031-946E-06F8-00EF-792341C4D619}"/>
                </a:ext>
              </a:extLst>
            </p:cNvPr>
            <p:cNvSpPr txBox="1"/>
            <p:nvPr/>
          </p:nvSpPr>
          <p:spPr>
            <a:xfrm>
              <a:off x="6395806" y="4206533"/>
              <a:ext cx="1267316" cy="777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US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on the success of its predecessor BBI JU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A6487C-CC91-7683-9179-692855CDD1F5}"/>
                </a:ext>
              </a:extLst>
            </p:cNvPr>
            <p:cNvSpPr/>
            <p:nvPr/>
          </p:nvSpPr>
          <p:spPr>
            <a:xfrm>
              <a:off x="6762397" y="2709637"/>
              <a:ext cx="1152000" cy="1152000"/>
            </a:xfrm>
            <a:prstGeom prst="ellipse">
              <a:avLst/>
            </a:prstGeom>
            <a:solidFill>
              <a:srgbClr val="F9D26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045774C-5E60-FE38-AA42-9B68C070717D}"/>
                </a:ext>
              </a:extLst>
            </p:cNvPr>
            <p:cNvSpPr txBox="1"/>
            <p:nvPr/>
          </p:nvSpPr>
          <p:spPr>
            <a:xfrm>
              <a:off x="5930257" y="570549"/>
              <a:ext cx="962961" cy="784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GB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Launched in 2021, operates until 2031</a:t>
              </a:r>
              <a:endParaRPr lang="en-GB" sz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61B3151-2A01-BF2E-5139-2EE83AC5F133}"/>
                </a:ext>
              </a:extLst>
            </p:cNvPr>
            <p:cNvSpPr txBox="1"/>
            <p:nvPr/>
          </p:nvSpPr>
          <p:spPr>
            <a:xfrm>
              <a:off x="6599383" y="1648219"/>
              <a:ext cx="1243931" cy="60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GB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of Horizon Europe programme</a:t>
              </a:r>
              <a:endParaRPr lang="en-IE" sz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aixaDeTexto 40">
              <a:extLst>
                <a:ext uri="{FF2B5EF4-FFF2-40B4-BE49-F238E27FC236}">
                  <a16:creationId xmlns:a16="http://schemas.microsoft.com/office/drawing/2014/main" id="{1F23CFE7-2C98-82DE-129A-D4CE6E029544}"/>
                </a:ext>
              </a:extLst>
            </p:cNvPr>
            <p:cNvSpPr txBox="1"/>
            <p:nvPr/>
          </p:nvSpPr>
          <p:spPr>
            <a:xfrm>
              <a:off x="6762397" y="3036356"/>
              <a:ext cx="1212279" cy="60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US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Contributing to the European Green Deal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64443B-A599-615F-9085-35DA69E335E1}"/>
                </a:ext>
              </a:extLst>
            </p:cNvPr>
            <p:cNvSpPr/>
            <p:nvPr/>
          </p:nvSpPr>
          <p:spPr>
            <a:xfrm>
              <a:off x="2979209" y="1269531"/>
              <a:ext cx="3620174" cy="3620174"/>
            </a:xfrm>
            <a:prstGeom prst="ellipse">
              <a:avLst/>
            </a:prstGeom>
            <a:noFill/>
            <a:ln w="254000" cap="flat">
              <a:solidFill>
                <a:srgbClr val="73BB8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2" name="CaixaDeTexto 12">
            <a:extLst>
              <a:ext uri="{FF2B5EF4-FFF2-40B4-BE49-F238E27FC236}">
                <a16:creationId xmlns:a16="http://schemas.microsoft.com/office/drawing/2014/main" id="{5ED55BE5-404F-4C47-8F59-96F06EC953D4}"/>
              </a:ext>
            </a:extLst>
          </p:cNvPr>
          <p:cNvSpPr txBox="1"/>
          <p:nvPr/>
        </p:nvSpPr>
        <p:spPr>
          <a:xfrm>
            <a:off x="282821" y="1511530"/>
            <a:ext cx="2760805" cy="272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688"/>
              </a:spcBef>
            </a:pPr>
            <a:r>
              <a:rPr lang="en-US" sz="1300" b="1" kern="1200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 billion public-private initiative</a:t>
            </a:r>
          </a:p>
        </p:txBody>
      </p:sp>
    </p:spTree>
    <p:extLst>
      <p:ext uri="{BB962C8B-B14F-4D97-AF65-F5344CB8AC3E}">
        <p14:creationId xmlns:p14="http://schemas.microsoft.com/office/powerpoint/2010/main" val="9296677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F6A66F1-BA43-AAD9-FE8E-2B6479BDCF03}"/>
              </a:ext>
            </a:extLst>
          </p:cNvPr>
          <p:cNvGrpSpPr/>
          <p:nvPr/>
        </p:nvGrpSpPr>
        <p:grpSpPr>
          <a:xfrm>
            <a:off x="-9023" y="-9025"/>
            <a:ext cx="3573379" cy="604588"/>
            <a:chOff x="-24063" y="-24065"/>
            <a:chExt cx="9529010" cy="1612234"/>
          </a:xfrm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98FD0137-0D24-0600-D19E-CFB2FE5A07F5}"/>
                </a:ext>
              </a:extLst>
            </p:cNvPr>
            <p:cNvSpPr/>
            <p:nvPr/>
          </p:nvSpPr>
          <p:spPr>
            <a:xfrm>
              <a:off x="8111654" y="-24065"/>
              <a:ext cx="1393293" cy="16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B8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" name="Rectangle">
              <a:extLst>
                <a:ext uri="{FF2B5EF4-FFF2-40B4-BE49-F238E27FC236}">
                  <a16:creationId xmlns:a16="http://schemas.microsoft.com/office/drawing/2014/main" id="{571967B0-7338-FFEC-273C-A6D2388C3E8D}"/>
                </a:ext>
              </a:extLst>
            </p:cNvPr>
            <p:cNvSpPr/>
            <p:nvPr/>
          </p:nvSpPr>
          <p:spPr>
            <a:xfrm>
              <a:off x="-24063" y="-24065"/>
              <a:ext cx="8144663" cy="1612234"/>
            </a:xfrm>
            <a:prstGeom prst="rect">
              <a:avLst/>
            </a:prstGeom>
            <a:solidFill>
              <a:srgbClr val="73BB8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4" name="Image" descr="Image">
            <a:extLst>
              <a:ext uri="{FF2B5EF4-FFF2-40B4-BE49-F238E27FC236}">
                <a16:creationId xmlns:a16="http://schemas.microsoft.com/office/drawing/2014/main" id="{1559FC63-FFA4-4169-1A35-2F101B82E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74EAECBC-6C08-B3CD-C219-6D4F04B098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sz="900" dirty="0"/>
              <a:t>03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33B28EA-7F06-F87A-2C89-BC798ABB4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AC99C3-0CEF-A5B0-8D50-DA2CE6C551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88A71AD-BF43-0F74-EDAB-C98694730AFC}"/>
              </a:ext>
            </a:extLst>
          </p:cNvPr>
          <p:cNvSpPr txBox="1"/>
          <p:nvPr/>
        </p:nvSpPr>
        <p:spPr>
          <a:xfrm>
            <a:off x="4974060" y="1642329"/>
            <a:ext cx="178071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PROCESS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lean Aviation home page">
            <a:extLst>
              <a:ext uri="{FF2B5EF4-FFF2-40B4-BE49-F238E27FC236}">
                <a16:creationId xmlns:a16="http://schemas.microsoft.com/office/drawing/2014/main" id="{A4166492-193A-4488-A0DC-2AC63882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5" y="3273662"/>
            <a:ext cx="1292134" cy="4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ogo">
            <a:extLst>
              <a:ext uri="{FF2B5EF4-FFF2-40B4-BE49-F238E27FC236}">
                <a16:creationId xmlns:a16="http://schemas.microsoft.com/office/drawing/2014/main" id="{A232E030-00C3-4846-83EE-3AC9C018F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363134C-98F6-4B07-B525-E211CADAB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635" y="4101246"/>
            <a:ext cx="1161576" cy="668056"/>
          </a:xfrm>
          <a:prstGeom prst="rect">
            <a:avLst/>
          </a:prstGeom>
        </p:spPr>
      </p:pic>
      <p:pic>
        <p:nvPicPr>
          <p:cNvPr id="1030" name="Picture 6" descr="Shift2Rail logo">
            <a:extLst>
              <a:ext uri="{FF2B5EF4-FFF2-40B4-BE49-F238E27FC236}">
                <a16:creationId xmlns:a16="http://schemas.microsoft.com/office/drawing/2014/main" id="{239603B5-F647-4706-8294-E6D2CBB2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78" y="4168414"/>
            <a:ext cx="706069" cy="5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47B94D5-6E11-4ADF-8DBF-62DD27E8F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5445" y="3283663"/>
            <a:ext cx="477943" cy="477943"/>
          </a:xfrm>
          <a:prstGeom prst="rect">
            <a:avLst/>
          </a:prstGeom>
        </p:spPr>
      </p:pic>
      <p:pic>
        <p:nvPicPr>
          <p:cNvPr id="1034" name="Picture 10" descr="Home">
            <a:extLst>
              <a:ext uri="{FF2B5EF4-FFF2-40B4-BE49-F238E27FC236}">
                <a16:creationId xmlns:a16="http://schemas.microsoft.com/office/drawing/2014/main" id="{AD5DC8E7-A629-48E0-B9B9-AB159705F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78" y="4201943"/>
            <a:ext cx="1578799" cy="4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0C4CC3D-777D-4B0E-AF72-E009ACFF2E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94" y="4107390"/>
            <a:ext cx="1240392" cy="655769"/>
          </a:xfrm>
          <a:prstGeom prst="rect">
            <a:avLst/>
          </a:prstGeom>
        </p:spPr>
      </p:pic>
      <p:pic>
        <p:nvPicPr>
          <p:cNvPr id="1038" name="Picture 14" descr="SESAR 3">
            <a:extLst>
              <a:ext uri="{FF2B5EF4-FFF2-40B4-BE49-F238E27FC236}">
                <a16:creationId xmlns:a16="http://schemas.microsoft.com/office/drawing/2014/main" id="{86BB36F1-4848-43BA-BF2F-B92C6E5D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69" y="3283039"/>
            <a:ext cx="1030417" cy="4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AE1DAB8-7242-4747-A830-351B2D3A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1" y="3203083"/>
            <a:ext cx="2116311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BFBDFA13-515D-4A6A-B3F4-4D38D66E2B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5" y="1293039"/>
            <a:ext cx="1962423" cy="895524"/>
          </a:xfrm>
          <a:prstGeom prst="rect">
            <a:avLst/>
          </a:prstGeom>
        </p:spPr>
      </p:pic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AA1F5774-AAD1-4F08-870A-E815F765B328}"/>
              </a:ext>
            </a:extLst>
          </p:cNvPr>
          <p:cNvSpPr txBox="1">
            <a:spLocks/>
          </p:cNvSpPr>
          <p:nvPr/>
        </p:nvSpPr>
        <p:spPr>
          <a:xfrm>
            <a:off x="313799" y="2662886"/>
            <a:ext cx="4444130" cy="316316"/>
          </a:xfrm>
          <a:prstGeom prst="rect">
            <a:avLst/>
          </a:prstGeom>
        </p:spPr>
        <p:txBody>
          <a:bodyPr/>
          <a:lstStyle>
            <a:lvl1pPr marL="0" marR="0" indent="0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609585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377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170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3962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754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547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339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131" marR="0" indent="-304792" algn="l" defTabSz="1219139" rtl="0" latinLnBrk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1400" dirty="0">
                <a:solidFill>
                  <a:srgbClr val="2A3680"/>
                </a:solidFill>
              </a:rPr>
              <a:t>Along with 8 other institutionalised partnerships</a:t>
            </a:r>
            <a:endParaRPr lang="en-GB" sz="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FEFDC-11FC-12C8-5694-B9231DF190EA}"/>
              </a:ext>
            </a:extLst>
          </p:cNvPr>
          <p:cNvSpPr txBox="1">
            <a:spLocks/>
          </p:cNvSpPr>
          <p:nvPr/>
        </p:nvSpPr>
        <p:spPr>
          <a:xfrm>
            <a:off x="3075983" y="1449347"/>
            <a:ext cx="4531317" cy="5829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sz="1800" b="1" dirty="0"/>
              <a:t>Established by the </a:t>
            </a:r>
            <a:r>
              <a:rPr lang="en-US" sz="1800" b="1" dirty="0"/>
              <a:t>Council regulation (EU) 2021/2085 of 19 November 2021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5493056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1AFB54D-AF3B-4035-D7A2-B1B8B61806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sz="900" dirty="0"/>
              <a:t>06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EE1026E-BCB3-5754-A210-241129DFFE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6C4161C-884F-E883-5B0D-DB18D7D0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18394" y="3619462"/>
            <a:ext cx="719998" cy="36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9E9E1B-45B6-79A1-D8B0-DBA503348117}"/>
              </a:ext>
            </a:extLst>
          </p:cNvPr>
          <p:cNvSpPr txBox="1"/>
          <p:nvPr/>
        </p:nvSpPr>
        <p:spPr>
          <a:xfrm>
            <a:off x="3802842" y="3322832"/>
            <a:ext cx="2248659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</a:t>
            </a: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deployment 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existing mature bio-based innovative solutions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FDAFD44A-8A47-8715-B8B5-897CCCB0E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28922" y="3619462"/>
            <a:ext cx="719998" cy="360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5EA5E5-8C5C-FE83-8023-8F0EDFFFA010}"/>
              </a:ext>
            </a:extLst>
          </p:cNvPr>
          <p:cNvSpPr txBox="1"/>
          <p:nvPr/>
        </p:nvSpPr>
        <p:spPr>
          <a:xfrm>
            <a:off x="6713370" y="3322832"/>
            <a:ext cx="226834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 high level</a:t>
            </a:r>
          </a:p>
          <a:p>
            <a:pPr lvl="0" algn="l">
              <a:lnSpc>
                <a:spcPct val="100000"/>
              </a:lnSpc>
            </a:pP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performance 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bio-based industrial systems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9983FB-D7F0-9837-24DB-C8EBF894B8C4}"/>
              </a:ext>
            </a:extLst>
          </p:cNvPr>
          <p:cNvSpPr txBox="1"/>
          <p:nvPr/>
        </p:nvSpPr>
        <p:spPr>
          <a:xfrm>
            <a:off x="814078" y="3322832"/>
            <a:ext cx="2300164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the </a:t>
            </a: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and development of bio-based innovative solutions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56BAAC8-B49B-714C-2AE5-2ACA3F7E7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9630" y="3620617"/>
            <a:ext cx="719999" cy="360000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C84F72C7-288D-C305-3E32-3E0D383C3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4616" y="2059037"/>
            <a:ext cx="1074769" cy="740171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5B5654A8-328B-863C-A126-2EBA8D209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4857" y="1927835"/>
            <a:ext cx="1074769" cy="851703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8ED17246-9FAC-4729-3798-9EA827A82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6162" y="1891739"/>
            <a:ext cx="983515" cy="1074769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1C7F3A9-49CA-211A-10DF-EE78BBC924DD}"/>
              </a:ext>
            </a:extLst>
          </p:cNvPr>
          <p:cNvSpPr txBox="1">
            <a:spLocks/>
          </p:cNvSpPr>
          <p:nvPr/>
        </p:nvSpPr>
        <p:spPr>
          <a:xfrm>
            <a:off x="402593" y="938793"/>
            <a:ext cx="3010359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1800" b="1" dirty="0"/>
              <a:t>CBE JU general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BC903-B19A-CFFD-77C3-7BDF4F084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7617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5D948F5B-7D43-5D18-F259-C3CE3CEC6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sz="900" dirty="0"/>
              <a:t>07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075A80E-A2B2-6DB1-F688-EE7E9B0AAA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4F1954F-8A94-B280-B997-7CBEC302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7" y="2052715"/>
            <a:ext cx="539420" cy="26971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3BFC62-733C-1002-7E43-956997FB8AC0}"/>
              </a:ext>
            </a:extLst>
          </p:cNvPr>
          <p:cNvSpPr txBox="1"/>
          <p:nvPr/>
        </p:nvSpPr>
        <p:spPr>
          <a:xfrm>
            <a:off x="920180" y="1472551"/>
            <a:ext cx="2219104" cy="1692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intensity of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cross-disciplinary research and innovation 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for the development and demonstration of sustainable bio-based solutions</a:t>
            </a:r>
            <a:endParaRPr lang="en-IE" sz="1300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BBE463-D938-24EA-EC8F-95B04F34D9AE}"/>
              </a:ext>
            </a:extLst>
          </p:cNvPr>
          <p:cNvSpPr txBox="1"/>
          <p:nvPr/>
        </p:nvSpPr>
        <p:spPr>
          <a:xfrm>
            <a:off x="3914548" y="1457422"/>
            <a:ext cx="1897932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and integrate the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R&amp;I capacity of stakeholders across   the European Union     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exploit the local bioeconomy potential</a:t>
            </a:r>
            <a:endParaRPr lang="en-IE" sz="1300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5ABA1D6-383A-2710-D763-39C5C2DDDA8F}"/>
              </a:ext>
            </a:extLst>
          </p:cNvPr>
          <p:cNvSpPr txBox="1"/>
          <p:nvPr/>
        </p:nvSpPr>
        <p:spPr>
          <a:xfrm>
            <a:off x="6654772" y="1467978"/>
            <a:ext cx="2090248" cy="1492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R&amp;I capacity for addressing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challenges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more sustainable bio-based innovations</a:t>
            </a:r>
            <a:endParaRPr lang="en-IE" sz="1300" b="1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7C12FAE-DF06-FAC3-E77D-C884CEE20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9124" y="1415478"/>
            <a:ext cx="427750" cy="57935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9F59E9BC-B514-559D-5FBF-C9574271D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545" y="1415478"/>
            <a:ext cx="373605" cy="57935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933586C-8E85-31BA-57E0-CD0B16D4C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295" y="3924286"/>
            <a:ext cx="539420" cy="269710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1A84C5F-9383-45A0-D8A7-76C0BEF87637}"/>
              </a:ext>
            </a:extLst>
          </p:cNvPr>
          <p:cNvSpPr txBox="1"/>
          <p:nvPr/>
        </p:nvSpPr>
        <p:spPr>
          <a:xfrm>
            <a:off x="6654771" y="3378185"/>
            <a:ext cx="2245731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</a:pPr>
            <a:r>
              <a:rPr lang="en-US" sz="13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US" sz="1300" b="1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considerations </a:t>
            </a:r>
            <a:r>
              <a:rPr lang="en-US" sz="13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taken into account in the development &amp; implementation of</a:t>
            </a:r>
          </a:p>
          <a:p>
            <a:pPr algn="l" defTabSz="250025">
              <a:spcBef>
                <a:spcPct val="0"/>
              </a:spcBef>
            </a:pPr>
            <a:r>
              <a:rPr lang="en-US" sz="13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R&amp;I bio-based projects</a:t>
            </a:r>
            <a:endParaRPr lang="en-IE" sz="1300" kern="12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F83A2E7-01E0-311F-4681-DD957BF33D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9034" y="3407385"/>
            <a:ext cx="573943" cy="45482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ECA49090-78C8-4086-8407-0B646C4B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89" y="2052715"/>
            <a:ext cx="539420" cy="269710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B04FF712-FC70-CB1B-C3B2-46112408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95" y="2052715"/>
            <a:ext cx="539420" cy="26971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D1E970E-9E59-1098-A864-52286DB73592}"/>
              </a:ext>
            </a:extLst>
          </p:cNvPr>
          <p:cNvSpPr txBox="1">
            <a:spLocks/>
          </p:cNvSpPr>
          <p:nvPr/>
        </p:nvSpPr>
        <p:spPr>
          <a:xfrm>
            <a:off x="395819" y="938791"/>
            <a:ext cx="3150636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1600" b="1" dirty="0"/>
              <a:t>CBE JU specific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93B5E-D6A8-C6FC-7BDE-0B03A1789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5B8C0338-EC10-2E04-91CA-D2CE4A1346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9254" y="1415478"/>
            <a:ext cx="633503" cy="573943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D50C36DE-3C1B-1A3F-7713-6FCC8D0737CC}"/>
              </a:ext>
            </a:extLst>
          </p:cNvPr>
          <p:cNvSpPr txBox="1"/>
          <p:nvPr/>
        </p:nvSpPr>
        <p:spPr>
          <a:xfrm>
            <a:off x="920181" y="3442329"/>
            <a:ext cx="2123956" cy="892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the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bio-based R&amp;I processes in EU industrial value chains </a:t>
            </a:r>
            <a:endParaRPr lang="en-IE" sz="1300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33D432-35D1-9B9D-411D-E24DE73CBD28}"/>
              </a:ext>
            </a:extLst>
          </p:cNvPr>
          <p:cNvSpPr txBox="1"/>
          <p:nvPr/>
        </p:nvSpPr>
        <p:spPr>
          <a:xfrm>
            <a:off x="3914548" y="3386082"/>
            <a:ext cx="1789576" cy="892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R&amp;I investment risk 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  bio-based companies and projects 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5E08375D-13EA-D550-35A0-09D6A174F4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06028" y="3467804"/>
            <a:ext cx="573943" cy="39526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902CE655-9EC1-69A3-A3D4-BDFBD82EC1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3289" y="3928998"/>
            <a:ext cx="539420" cy="26971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9C5E44D-A22F-8C3E-1277-F7B8E38AD7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107" y="3928946"/>
            <a:ext cx="539420" cy="26971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E183201B-61C7-3887-ADAD-C6B02E64FD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3855" y="3245039"/>
            <a:ext cx="422862" cy="6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86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DC61A41-E115-AF6F-360A-3C841D7F7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B91B2-92A4-9A5A-BBA7-C74341BDEC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7DD0F-1F80-4826-8E99-27924A88D5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712157-A961-43B7-AC45-B38EE7EBB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8" y="1066925"/>
            <a:ext cx="8482084" cy="3009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62104B-FF1F-4E84-9C9B-998030F07DE3}"/>
              </a:ext>
            </a:extLst>
          </p:cNvPr>
          <p:cNvSpPr/>
          <p:nvPr/>
        </p:nvSpPr>
        <p:spPr>
          <a:xfrm>
            <a:off x="2178657" y="3832529"/>
            <a:ext cx="652007" cy="1653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EFD31-5C72-4BCD-B762-CB2E03DEFBF2}"/>
              </a:ext>
            </a:extLst>
          </p:cNvPr>
          <p:cNvSpPr/>
          <p:nvPr/>
        </p:nvSpPr>
        <p:spPr>
          <a:xfrm>
            <a:off x="1090654" y="3428338"/>
            <a:ext cx="652007" cy="1653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11135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F42302E3-0EA3-C1E5-CDE4-BAF8700E8051}"/>
              </a:ext>
            </a:extLst>
          </p:cNvPr>
          <p:cNvCxnSpPr>
            <a:cxnSpLocks/>
          </p:cNvCxnSpPr>
          <p:nvPr/>
        </p:nvCxnSpPr>
        <p:spPr>
          <a:xfrm flipH="1">
            <a:off x="5586145" y="2841784"/>
            <a:ext cx="17145" cy="616557"/>
          </a:xfrm>
          <a:prstGeom prst="line">
            <a:avLst/>
          </a:prstGeom>
          <a:noFill/>
          <a:ln w="25400" cap="flat">
            <a:solidFill>
              <a:srgbClr val="AED3B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E56AE8B9-E583-5E3A-9F18-D4DA73C87322}"/>
              </a:ext>
            </a:extLst>
          </p:cNvPr>
          <p:cNvCxnSpPr>
            <a:cxnSpLocks/>
          </p:cNvCxnSpPr>
          <p:nvPr/>
        </p:nvCxnSpPr>
        <p:spPr>
          <a:xfrm>
            <a:off x="6557280" y="1770564"/>
            <a:ext cx="11430" cy="1817654"/>
          </a:xfrm>
          <a:prstGeom prst="line">
            <a:avLst/>
          </a:prstGeom>
          <a:noFill/>
          <a:ln w="25400" cap="flat">
            <a:solidFill>
              <a:srgbClr val="73BB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A80B5A7C-BFBE-9451-DB1B-BD80CEA7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37" y="3590925"/>
            <a:ext cx="2665024" cy="482858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E1780903-9757-8C03-C6AB-E6EBB4E0A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6939" y="4998825"/>
            <a:ext cx="288123" cy="178594"/>
          </a:xfrm>
        </p:spPr>
        <p:txBody>
          <a:bodyPr>
            <a:normAutofit/>
          </a:bodyPr>
          <a:lstStyle/>
          <a:p>
            <a:r>
              <a:rPr lang="pt-PT" sz="900" dirty="0"/>
              <a:t>11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E1EDBAC-0F8B-8019-54CE-2351ECB1DB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AADE27A-507A-E1F7-1C40-7676E05847F6}"/>
              </a:ext>
            </a:extLst>
          </p:cNvPr>
          <p:cNvSpPr txBox="1">
            <a:spLocks/>
          </p:cNvSpPr>
          <p:nvPr/>
        </p:nvSpPr>
        <p:spPr>
          <a:xfrm>
            <a:off x="403369" y="935880"/>
            <a:ext cx="3819984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1800" b="1" dirty="0"/>
              <a:t>Types of supported actions</a:t>
            </a:r>
            <a:endParaRPr lang="pt-PT" sz="1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0A8BA-DB07-FDB7-9A0C-8D001C69A3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1888EF-271E-36FB-A07D-95257F78B619}"/>
              </a:ext>
            </a:extLst>
          </p:cNvPr>
          <p:cNvSpPr txBox="1"/>
          <p:nvPr/>
        </p:nvSpPr>
        <p:spPr>
          <a:xfrm>
            <a:off x="4638075" y="1701962"/>
            <a:ext cx="192492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E" sz="1100" dirty="0">
                <a:solidFill>
                  <a:srgbClr val="2A36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 up and demonstration</a:t>
            </a:r>
          </a:p>
          <a:p>
            <a:r>
              <a:rPr lang="en-IE" sz="1100" dirty="0">
                <a:solidFill>
                  <a:srgbClr val="2A36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technologies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AA964-06D3-BBC1-2E8E-CFDE094E20C1}"/>
              </a:ext>
            </a:extLst>
          </p:cNvPr>
          <p:cNvSpPr txBox="1"/>
          <p:nvPr/>
        </p:nvSpPr>
        <p:spPr>
          <a:xfrm>
            <a:off x="3011892" y="2155653"/>
            <a:ext cx="189261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E" sz="1100" dirty="0">
                <a:solidFill>
                  <a:srgbClr val="2A36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and validation of technologies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851A55-D3B7-CA7A-1E2C-12B3D72C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3" y="3592042"/>
            <a:ext cx="1213485" cy="48577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F84117-75B8-2EDF-B819-6F817AA6CADD}"/>
              </a:ext>
            </a:extLst>
          </p:cNvPr>
          <p:cNvSpPr txBox="1"/>
          <p:nvPr/>
        </p:nvSpPr>
        <p:spPr>
          <a:xfrm>
            <a:off x="881604" y="3708961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73F9178-A99A-D45E-6C54-86436E8910A8}"/>
              </a:ext>
            </a:extLst>
          </p:cNvPr>
          <p:cNvSpPr txBox="1"/>
          <p:nvPr/>
        </p:nvSpPr>
        <p:spPr>
          <a:xfrm>
            <a:off x="1419585" y="3691816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sz="1200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BDF7626-17BA-3DBE-C9B0-24E6F5C7F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13" y="3589284"/>
            <a:ext cx="2471737" cy="485775"/>
          </a:xfrm>
          <a:prstGeom prst="rect">
            <a:avLst/>
          </a:prstGeom>
        </p:spPr>
      </p:pic>
      <p:sp>
        <p:nvSpPr>
          <p:cNvPr id="19" name="TextBox 22">
            <a:extLst>
              <a:ext uri="{FF2B5EF4-FFF2-40B4-BE49-F238E27FC236}">
                <a16:creationId xmlns:a16="http://schemas.microsoft.com/office/drawing/2014/main" id="{C641332B-BE03-75CB-808A-C28F3A8E7452}"/>
              </a:ext>
            </a:extLst>
          </p:cNvPr>
          <p:cNvSpPr txBox="1"/>
          <p:nvPr/>
        </p:nvSpPr>
        <p:spPr>
          <a:xfrm>
            <a:off x="2127158" y="3822307"/>
            <a:ext cx="2362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 </a:t>
            </a:r>
            <a:r>
              <a:rPr lang="en-GB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 Actions</a:t>
            </a:r>
            <a:endParaRPr lang="en-IE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129EF5-B92D-D531-D080-D5DA04CE1EAC}"/>
              </a:ext>
            </a:extLst>
          </p:cNvPr>
          <p:cNvSpPr txBox="1"/>
          <p:nvPr/>
        </p:nvSpPr>
        <p:spPr>
          <a:xfrm>
            <a:off x="2515622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625233-D22D-B1F1-F9FC-B6F5363D6742}"/>
              </a:ext>
            </a:extLst>
          </p:cNvPr>
          <p:cNvSpPr txBox="1"/>
          <p:nvPr/>
        </p:nvSpPr>
        <p:spPr>
          <a:xfrm>
            <a:off x="3157015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9A003E-5A8E-F7C9-2C57-50AF3BB0C82E}"/>
              </a:ext>
            </a:extLst>
          </p:cNvPr>
          <p:cNvSpPr txBox="1"/>
          <p:nvPr/>
        </p:nvSpPr>
        <p:spPr>
          <a:xfrm>
            <a:off x="3811933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6078CBF-D9E7-1E33-5FE6-9D3D5D63FB5F}"/>
              </a:ext>
            </a:extLst>
          </p:cNvPr>
          <p:cNvSpPr txBox="1"/>
          <p:nvPr/>
        </p:nvSpPr>
        <p:spPr>
          <a:xfrm>
            <a:off x="4668917" y="3818071"/>
            <a:ext cx="2646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en-GB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Actions (including Flagships)</a:t>
            </a:r>
            <a:endParaRPr lang="en-IE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1732934-867A-75C8-0BA8-8D868C7E9640}"/>
              </a:ext>
            </a:extLst>
          </p:cNvPr>
          <p:cNvSpPr txBox="1"/>
          <p:nvPr/>
        </p:nvSpPr>
        <p:spPr>
          <a:xfrm>
            <a:off x="5098378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E7EC5A9-5EA4-831E-FA7A-AB4FC6B744FD}"/>
              </a:ext>
            </a:extLst>
          </p:cNvPr>
          <p:cNvSpPr txBox="1"/>
          <p:nvPr/>
        </p:nvSpPr>
        <p:spPr>
          <a:xfrm>
            <a:off x="5739771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335FD54-0892-5563-4D60-BD75DF9DF380}"/>
              </a:ext>
            </a:extLst>
          </p:cNvPr>
          <p:cNvSpPr txBox="1"/>
          <p:nvPr/>
        </p:nvSpPr>
        <p:spPr>
          <a:xfrm>
            <a:off x="6400404" y="3587065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PT" sz="1200">
              <a:solidFill>
                <a:schemeClr val="bg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067679B-2CC6-EF2C-0F0D-1D6FB0AB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044" y="3585864"/>
            <a:ext cx="730762" cy="490538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1C1052FD-59F6-F0B7-33F5-7F27594E1B65}"/>
              </a:ext>
            </a:extLst>
          </p:cNvPr>
          <p:cNvSpPr txBox="1"/>
          <p:nvPr/>
        </p:nvSpPr>
        <p:spPr>
          <a:xfrm>
            <a:off x="7600847" y="3695528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PT" sz="1200">
              <a:solidFill>
                <a:schemeClr val="bg1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56B67CE-CA00-793F-EF4D-45B37B1CCA50}"/>
              </a:ext>
            </a:extLst>
          </p:cNvPr>
          <p:cNvSpPr txBox="1"/>
          <p:nvPr/>
        </p:nvSpPr>
        <p:spPr>
          <a:xfrm>
            <a:off x="3126968" y="4301983"/>
            <a:ext cx="371051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2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Readiness Level (TRL)</a:t>
            </a:r>
            <a:endParaRPr lang="en-IE" sz="1200" b="1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6929D21A-6F5C-843A-FB92-612EE5647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6414" y="2744378"/>
            <a:ext cx="328613" cy="509588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AADB2E3D-5EC4-25C4-A3D1-865F4500F996}"/>
              </a:ext>
            </a:extLst>
          </p:cNvPr>
          <p:cNvSpPr txBox="1"/>
          <p:nvPr/>
        </p:nvSpPr>
        <p:spPr>
          <a:xfrm>
            <a:off x="5683722" y="627656"/>
            <a:ext cx="187072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E" sz="1100" dirty="0">
                <a:solidFill>
                  <a:srgbClr val="2A36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Large-scale first-of-its-kind product facility in Europe</a:t>
            </a: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C4213C2F-3797-B461-CC0D-9C1ACE926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749" y="1128726"/>
            <a:ext cx="346670" cy="506671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94BF8371-2A18-C26E-422B-7FA7A2A25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8450" y="2243190"/>
            <a:ext cx="192743" cy="477668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5555CA2-78D3-5112-F6D5-94346E0F4A76}"/>
              </a:ext>
            </a:extLst>
          </p:cNvPr>
          <p:cNvSpPr/>
          <p:nvPr/>
        </p:nvSpPr>
        <p:spPr>
          <a:xfrm>
            <a:off x="3615245" y="2587977"/>
            <a:ext cx="730950" cy="730950"/>
          </a:xfrm>
          <a:prstGeom prst="ellipse">
            <a:avLst/>
          </a:prstGeom>
          <a:noFill/>
          <a:ln w="25400" cap="flat">
            <a:solidFill>
              <a:srgbClr val="AED3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43CAE4-CD76-77B0-6A1F-38C2E49AD946}"/>
              </a:ext>
            </a:extLst>
          </p:cNvPr>
          <p:cNvSpPr/>
          <p:nvPr/>
        </p:nvSpPr>
        <p:spPr>
          <a:xfrm>
            <a:off x="5235061" y="2099404"/>
            <a:ext cx="730950" cy="730950"/>
          </a:xfrm>
          <a:prstGeom prst="ellipse">
            <a:avLst/>
          </a:prstGeom>
          <a:noFill/>
          <a:ln w="25400" cap="flat">
            <a:solidFill>
              <a:srgbClr val="AED3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2B355D2-F128-149C-D696-22DF6C2F71A9}"/>
              </a:ext>
            </a:extLst>
          </p:cNvPr>
          <p:cNvSpPr/>
          <p:nvPr/>
        </p:nvSpPr>
        <p:spPr>
          <a:xfrm>
            <a:off x="6191805" y="1034808"/>
            <a:ext cx="730950" cy="730950"/>
          </a:xfrm>
          <a:prstGeom prst="ellipse">
            <a:avLst/>
          </a:prstGeom>
          <a:noFill/>
          <a:ln w="25400" cap="flat">
            <a:solidFill>
              <a:srgbClr val="5DC0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m 35">
            <a:extLst>
              <a:ext uri="{FF2B5EF4-FFF2-40B4-BE49-F238E27FC236}">
                <a16:creationId xmlns:a16="http://schemas.microsoft.com/office/drawing/2014/main" id="{E333F9FD-1838-C07C-6C92-AE026E3C4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1063" y="3422326"/>
            <a:ext cx="1027665" cy="159068"/>
          </a:xfrm>
          <a:prstGeom prst="rect">
            <a:avLst/>
          </a:prstGeom>
        </p:spPr>
      </p:pic>
      <p:cxnSp>
        <p:nvCxnSpPr>
          <p:cNvPr id="6" name="Conexão Reta 9">
            <a:extLst>
              <a:ext uri="{FF2B5EF4-FFF2-40B4-BE49-F238E27FC236}">
                <a16:creationId xmlns:a16="http://schemas.microsoft.com/office/drawing/2014/main" id="{F2A7B06D-D649-E790-1CF4-7F0AC28802F2}"/>
              </a:ext>
            </a:extLst>
          </p:cNvPr>
          <p:cNvCxnSpPr>
            <a:cxnSpLocks/>
          </p:cNvCxnSpPr>
          <p:nvPr/>
        </p:nvCxnSpPr>
        <p:spPr>
          <a:xfrm>
            <a:off x="3982617" y="3333273"/>
            <a:ext cx="0" cy="250797"/>
          </a:xfrm>
          <a:prstGeom prst="line">
            <a:avLst/>
          </a:prstGeom>
          <a:noFill/>
          <a:ln w="25400" cap="flat">
            <a:solidFill>
              <a:srgbClr val="AED3B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xão Reta 9">
            <a:extLst>
              <a:ext uri="{FF2B5EF4-FFF2-40B4-BE49-F238E27FC236}">
                <a16:creationId xmlns:a16="http://schemas.microsoft.com/office/drawing/2014/main" id="{8E3CBF48-1983-E214-3E66-9806F5E95B05}"/>
              </a:ext>
            </a:extLst>
          </p:cNvPr>
          <p:cNvCxnSpPr>
            <a:cxnSpLocks/>
          </p:cNvCxnSpPr>
          <p:nvPr/>
        </p:nvCxnSpPr>
        <p:spPr>
          <a:xfrm flipH="1" flipV="1">
            <a:off x="888414" y="4218435"/>
            <a:ext cx="7166610" cy="29238"/>
          </a:xfrm>
          <a:prstGeom prst="line">
            <a:avLst/>
          </a:prstGeom>
          <a:noFill/>
          <a:ln w="25400" cap="flat">
            <a:solidFill>
              <a:srgbClr val="AED3B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2" name="Imagem 37">
            <a:extLst>
              <a:ext uri="{FF2B5EF4-FFF2-40B4-BE49-F238E27FC236}">
                <a16:creationId xmlns:a16="http://schemas.microsoft.com/office/drawing/2014/main" id="{50FB090F-1AE0-4F45-9435-07FEDE6994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860" y="4690617"/>
            <a:ext cx="7279202" cy="362972"/>
          </a:xfrm>
          <a:prstGeom prst="rect">
            <a:avLst/>
          </a:prstGeom>
        </p:spPr>
      </p:pic>
      <p:sp>
        <p:nvSpPr>
          <p:cNvPr id="43" name="CaixaDeTexto 39">
            <a:extLst>
              <a:ext uri="{FF2B5EF4-FFF2-40B4-BE49-F238E27FC236}">
                <a16:creationId xmlns:a16="http://schemas.microsoft.com/office/drawing/2014/main" id="{3FF1DFF4-05FF-418A-A714-02D4BA6CF518}"/>
              </a:ext>
            </a:extLst>
          </p:cNvPr>
          <p:cNvSpPr txBox="1"/>
          <p:nvPr/>
        </p:nvSpPr>
        <p:spPr>
          <a:xfrm>
            <a:off x="2514748" y="4736061"/>
            <a:ext cx="4114404" cy="260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IE" sz="1100" b="1" dirty="0">
                <a:solidFill>
                  <a:srgbClr val="2A36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CSA: </a:t>
            </a:r>
            <a:r>
              <a:rPr lang="en-IE" sz="1100" dirty="0">
                <a:solidFill>
                  <a:srgbClr val="2A36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 and Support Actions (no link with TRLs)</a:t>
            </a:r>
          </a:p>
        </p:txBody>
      </p:sp>
    </p:spTree>
    <p:extLst>
      <p:ext uri="{BB962C8B-B14F-4D97-AF65-F5344CB8AC3E}">
        <p14:creationId xmlns:p14="http://schemas.microsoft.com/office/powerpoint/2010/main" val="2019010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FDF51BF-D491-2C25-EBCF-D1CD71FC37E3}"/>
              </a:ext>
            </a:extLst>
          </p:cNvPr>
          <p:cNvSpPr/>
          <p:nvPr/>
        </p:nvSpPr>
        <p:spPr>
          <a:xfrm>
            <a:off x="-1" y="3395662"/>
            <a:ext cx="9144001" cy="1747837"/>
          </a:xfrm>
          <a:prstGeom prst="rect">
            <a:avLst/>
          </a:prstGeom>
          <a:solidFill>
            <a:srgbClr val="F9D26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55"/>
            <a:endParaRPr lang="pt-PT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F593E66-157E-07FF-848E-31E54B73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sz="900" dirty="0">
                <a:solidFill>
                  <a:srgbClr val="2A3680"/>
                </a:solidFill>
              </a:rPr>
              <a:t>05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C219C9B-9206-7C75-D7CF-F9ECD64C0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competitive bioeconomy for a sustainable future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107A2A-41AF-8E29-B07C-2C83E121C958}"/>
              </a:ext>
            </a:extLst>
          </p:cNvPr>
          <p:cNvSpPr/>
          <p:nvPr/>
        </p:nvSpPr>
        <p:spPr>
          <a:xfrm>
            <a:off x="221225" y="2411002"/>
            <a:ext cx="2088000" cy="20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8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98446-59C4-C2BA-4ECD-2F12779ACEBB}"/>
              </a:ext>
            </a:extLst>
          </p:cNvPr>
          <p:cNvSpPr/>
          <p:nvPr/>
        </p:nvSpPr>
        <p:spPr>
          <a:xfrm>
            <a:off x="2435540" y="2398223"/>
            <a:ext cx="2088000" cy="20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8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F56567-9171-1B77-C765-859FED0D22B2}"/>
              </a:ext>
            </a:extLst>
          </p:cNvPr>
          <p:cNvSpPr/>
          <p:nvPr/>
        </p:nvSpPr>
        <p:spPr>
          <a:xfrm>
            <a:off x="4643682" y="2379244"/>
            <a:ext cx="2088000" cy="20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8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2763EF-6A9B-E0BE-04CE-3EAC29E0F3DD}"/>
              </a:ext>
            </a:extLst>
          </p:cNvPr>
          <p:cNvSpPr/>
          <p:nvPr/>
        </p:nvSpPr>
        <p:spPr>
          <a:xfrm>
            <a:off x="6864170" y="2409435"/>
            <a:ext cx="2088000" cy="20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8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C69DC84-B90D-EEFE-6F24-4A1EE05D8B77}"/>
              </a:ext>
            </a:extLst>
          </p:cNvPr>
          <p:cNvSpPr txBox="1"/>
          <p:nvPr/>
        </p:nvSpPr>
        <p:spPr>
          <a:xfrm>
            <a:off x="325013" y="2808671"/>
            <a:ext cx="188042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significantly to the </a:t>
            </a:r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climate targets,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 the way for climate neutrality</a:t>
            </a:r>
          </a:p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2050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943B7D0-3915-BF64-DB56-9A748F3DEE4B}"/>
              </a:ext>
            </a:extLst>
          </p:cNvPr>
          <p:cNvSpPr txBox="1"/>
          <p:nvPr/>
        </p:nvSpPr>
        <p:spPr>
          <a:xfrm>
            <a:off x="2573393" y="2895920"/>
            <a:ext cx="181229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the </a:t>
            </a:r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and circularity</a:t>
            </a:r>
            <a:r>
              <a:rPr lang="en-US" sz="13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production and consumption systems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8E74681-E345-22A6-1C52-EE164F3DE5E0}"/>
              </a:ext>
            </a:extLst>
          </p:cNvPr>
          <p:cNvSpPr txBox="1"/>
          <p:nvPr/>
        </p:nvSpPr>
        <p:spPr>
          <a:xfrm>
            <a:off x="4745966" y="2776913"/>
            <a:ext cx="188343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expanding the</a:t>
            </a:r>
            <a:r>
              <a:rPr lang="en-US" sz="13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sourcing</a:t>
            </a:r>
            <a:r>
              <a:rPr lang="en-US" sz="13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</a:p>
          <a:p>
            <a:pPr lvl="0" algn="ctr"/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biomass </a:t>
            </a:r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</a:p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bio-based products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6AEED6A-5014-903D-60C5-63A5AED3AABF}"/>
              </a:ext>
            </a:extLst>
          </p:cNvPr>
          <p:cNvSpPr txBox="1"/>
          <p:nvPr/>
        </p:nvSpPr>
        <p:spPr>
          <a:xfrm>
            <a:off x="7036634" y="2707077"/>
            <a:ext cx="1743072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…Supporting the </a:t>
            </a:r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lvl="0" algn="ctr"/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bio-based innovation </a:t>
            </a:r>
            <a:r>
              <a:rPr lang="en-US" sz="13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level, </a:t>
            </a:r>
            <a:r>
              <a:rPr lang="en-US" sz="13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view to reviving rural and coastal regions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8FBF4A4C-F437-2C96-4787-0275F86F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12" y="1803698"/>
            <a:ext cx="504825" cy="400050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83644F8-0485-C098-3D78-7BC0904D8D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820" y="881517"/>
            <a:ext cx="4345733" cy="455307"/>
          </a:xfrm>
        </p:spPr>
        <p:txBody>
          <a:bodyPr>
            <a:normAutofit/>
          </a:bodyPr>
          <a:lstStyle/>
          <a:p>
            <a:pPr hangingPunct="1"/>
            <a:r>
              <a:rPr lang="en-GB" sz="1800" b="1" dirty="0"/>
              <a:t>Supporting the European Green Deal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21E332-0840-A783-0B40-2962C66A9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7">
            <a:extLst>
              <a:ext uri="{FF2B5EF4-FFF2-40B4-BE49-F238E27FC236}">
                <a16:creationId xmlns:a16="http://schemas.microsoft.com/office/drawing/2014/main" id="{64426E32-4DBB-B0FF-FD2E-AFD0AFE86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67789" y="2396542"/>
            <a:ext cx="2024947" cy="806891"/>
          </a:xfrm>
          <a:prstGeom prst="rect">
            <a:avLst/>
          </a:prstGeom>
        </p:spPr>
      </p:pic>
      <p:pic>
        <p:nvPicPr>
          <p:cNvPr id="7" name="Imagem 23">
            <a:extLst>
              <a:ext uri="{FF2B5EF4-FFF2-40B4-BE49-F238E27FC236}">
                <a16:creationId xmlns:a16="http://schemas.microsoft.com/office/drawing/2014/main" id="{8774EB7D-8AD0-3658-1306-601E8C9A5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660168" y="2370745"/>
            <a:ext cx="2039700" cy="831596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F9AF3000-DAC0-750E-4694-0997399B4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029" y="2398223"/>
            <a:ext cx="2068543" cy="805213"/>
          </a:xfrm>
          <a:prstGeom prst="rect">
            <a:avLst/>
          </a:prstGeom>
        </p:spPr>
      </p:pic>
      <p:pic>
        <p:nvPicPr>
          <p:cNvPr id="22" name="Imagem 24">
            <a:extLst>
              <a:ext uri="{FF2B5EF4-FFF2-40B4-BE49-F238E27FC236}">
                <a16:creationId xmlns:a16="http://schemas.microsoft.com/office/drawing/2014/main" id="{A1BACDDC-87B6-F60D-BE09-7CE175438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436" y="2393811"/>
            <a:ext cx="2018340" cy="808531"/>
          </a:xfrm>
          <a:prstGeom prst="rect">
            <a:avLst/>
          </a:prstGeom>
        </p:spPr>
      </p:pic>
      <p:pic>
        <p:nvPicPr>
          <p:cNvPr id="30" name="Gráfico 20">
            <a:extLst>
              <a:ext uri="{FF2B5EF4-FFF2-40B4-BE49-F238E27FC236}">
                <a16:creationId xmlns:a16="http://schemas.microsoft.com/office/drawing/2014/main" id="{CE72F6C0-3689-EE16-8CD5-EC3C5D5338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5964" y="1740139"/>
            <a:ext cx="504825" cy="457363"/>
          </a:xfrm>
          <a:prstGeom prst="rect">
            <a:avLst/>
          </a:prstGeom>
        </p:spPr>
      </p:pic>
      <p:pic>
        <p:nvPicPr>
          <p:cNvPr id="34" name="Gráfico 27">
            <a:extLst>
              <a:ext uri="{FF2B5EF4-FFF2-40B4-BE49-F238E27FC236}">
                <a16:creationId xmlns:a16="http://schemas.microsoft.com/office/drawing/2014/main" id="{DF93E49C-DE8F-CD19-DA09-DFFACF5633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6700" y="1716407"/>
            <a:ext cx="461963" cy="504825"/>
          </a:xfrm>
          <a:prstGeom prst="rect">
            <a:avLst/>
          </a:prstGeom>
        </p:spPr>
      </p:pic>
      <p:pic>
        <p:nvPicPr>
          <p:cNvPr id="35" name="Gráfico 25">
            <a:extLst>
              <a:ext uri="{FF2B5EF4-FFF2-40B4-BE49-F238E27FC236}">
                <a16:creationId xmlns:a16="http://schemas.microsoft.com/office/drawing/2014/main" id="{C1C66D0C-E831-3FDF-ECB2-3F19DE6CB3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5757" y="1747747"/>
            <a:ext cx="504825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25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c0978e-db05-4edd-8034-7418f07071d6" xsi:nil="true"/>
    <lcf76f155ced4ddcb4097134ff3c332f xmlns="c7c0f05d-28a0-4418-bd8d-2a3a397095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51F3AE688FF418337F139B8C1ED6B" ma:contentTypeVersion="16" ma:contentTypeDescription="Create a new document." ma:contentTypeScope="" ma:versionID="a1de76ddb55eaa937a0395da9c053531">
  <xsd:schema xmlns:xsd="http://www.w3.org/2001/XMLSchema" xmlns:xs="http://www.w3.org/2001/XMLSchema" xmlns:p="http://schemas.microsoft.com/office/2006/metadata/properties" xmlns:ns2="c7c0f05d-28a0-4418-bd8d-2a3a39709572" xmlns:ns3="1cc0978e-db05-4edd-8034-7418f07071d6" targetNamespace="http://schemas.microsoft.com/office/2006/metadata/properties" ma:root="true" ma:fieldsID="97f48c934cc13199000fa3799233aebd" ns2:_="" ns3:_="">
    <xsd:import namespace="c7c0f05d-28a0-4418-bd8d-2a3a39709572"/>
    <xsd:import namespace="1cc0978e-db05-4edd-8034-7418f0707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0f05d-28a0-4418-bd8d-2a3a39709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b32bd-502c-4b31-810a-badfae7d79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978e-db05-4edd-8034-7418f07071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29ed16-becd-496b-8878-cb54875e7c4c}" ma:internalName="TaxCatchAll" ma:showField="CatchAllData" ma:web="1cc0978e-db05-4edd-8034-7418f0707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8605B-9885-4835-BF49-5BEABCC54B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0C0A30-3ABC-4464-A124-269A77BC1E4F}">
  <ds:schemaRefs>
    <ds:schemaRef ds:uri="c7c0f05d-28a0-4418-bd8d-2a3a39709572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cc0978e-db05-4edd-8034-7418f07071d6"/>
  </ds:schemaRefs>
</ds:datastoreItem>
</file>

<file path=customXml/itemProps3.xml><?xml version="1.0" encoding="utf-8"?>
<ds:datastoreItem xmlns:ds="http://schemas.openxmlformats.org/officeDocument/2006/customXml" ds:itemID="{302942D9-CEF1-425B-9987-935CCEFA6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c0f05d-28a0-4418-bd8d-2a3a39709572"/>
    <ds:schemaRef ds:uri="1cc0978e-db05-4edd-8034-7418f0707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On-screen Show (16:9)</PresentationFormat>
  <Paragraphs>110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Helvetica Neue</vt:lpstr>
      <vt:lpstr>Helvetica Neue Medium</vt:lpstr>
      <vt:lpstr>Oakes Grotesk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216</cp:revision>
  <dcterms:modified xsi:type="dcterms:W3CDTF">2022-11-16T09:18:11Z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0x01010034C51F3AE688FF418337F139B8C1ED6B</vt:lpwstr>
  </property>
</Properties>
</file>